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diagrams/colors1.xml" ContentType="application/vnd.openxmlformats-officedocument.drawingml.diagramColors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26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3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27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diagrams/data1.xml" ContentType="application/vnd.openxmlformats-officedocument.drawingml.diagramData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Default Extension="wdp" ContentType="image/vnd.ms-photo"/>
  <Override PartName="/ppt/slides/slide148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62" r:id="rId2"/>
    <p:sldId id="289" r:id="rId3"/>
    <p:sldId id="276" r:id="rId4"/>
    <p:sldId id="284" r:id="rId5"/>
    <p:sldId id="280" r:id="rId6"/>
    <p:sldId id="278" r:id="rId7"/>
    <p:sldId id="294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269" r:id="rId43"/>
    <p:sldId id="462" r:id="rId44"/>
    <p:sldId id="463" r:id="rId45"/>
    <p:sldId id="464" r:id="rId46"/>
    <p:sldId id="465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87" r:id="rId69"/>
    <p:sldId id="293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67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89" r:id="rId108"/>
    <p:sldId id="390" r:id="rId109"/>
    <p:sldId id="391" r:id="rId110"/>
    <p:sldId id="392" r:id="rId111"/>
    <p:sldId id="393" r:id="rId112"/>
    <p:sldId id="394" r:id="rId113"/>
    <p:sldId id="395" r:id="rId114"/>
    <p:sldId id="396" r:id="rId115"/>
    <p:sldId id="397" r:id="rId116"/>
    <p:sldId id="398" r:id="rId117"/>
    <p:sldId id="399" r:id="rId118"/>
    <p:sldId id="400" r:id="rId119"/>
    <p:sldId id="401" r:id="rId120"/>
    <p:sldId id="402" r:id="rId121"/>
    <p:sldId id="403" r:id="rId122"/>
    <p:sldId id="404" r:id="rId123"/>
    <p:sldId id="405" r:id="rId124"/>
    <p:sldId id="406" r:id="rId125"/>
    <p:sldId id="407" r:id="rId126"/>
    <p:sldId id="408" r:id="rId127"/>
    <p:sldId id="409" r:id="rId128"/>
    <p:sldId id="410" r:id="rId129"/>
    <p:sldId id="411" r:id="rId130"/>
    <p:sldId id="295" r:id="rId131"/>
    <p:sldId id="412" r:id="rId132"/>
    <p:sldId id="413" r:id="rId133"/>
    <p:sldId id="414" r:id="rId134"/>
    <p:sldId id="415" r:id="rId135"/>
    <p:sldId id="416" r:id="rId136"/>
    <p:sldId id="417" r:id="rId137"/>
    <p:sldId id="418" r:id="rId138"/>
    <p:sldId id="419" r:id="rId139"/>
    <p:sldId id="420" r:id="rId140"/>
    <p:sldId id="296" r:id="rId141"/>
    <p:sldId id="421" r:id="rId142"/>
    <p:sldId id="422" r:id="rId143"/>
    <p:sldId id="423" r:id="rId144"/>
    <p:sldId id="424" r:id="rId145"/>
    <p:sldId id="425" r:id="rId146"/>
    <p:sldId id="426" r:id="rId147"/>
    <p:sldId id="427" r:id="rId148"/>
    <p:sldId id="312" r:id="rId149"/>
    <p:sldId id="281" r:id="rId150"/>
    <p:sldId id="285" r:id="rId151"/>
    <p:sldId id="279" r:id="rId152"/>
    <p:sldId id="260" r:id="rId153"/>
    <p:sldId id="263" r:id="rId154"/>
    <p:sldId id="264" r:id="rId155"/>
    <p:sldId id="265" r:id="rId156"/>
    <p:sldId id="266" r:id="rId157"/>
    <p:sldId id="261" r:id="rId1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46"/>
    <a:srgbClr val="FF8687"/>
    <a:srgbClr val="FEAC86"/>
    <a:srgbClr val="FFAB94"/>
    <a:srgbClr val="FEDECE"/>
    <a:srgbClr val="DCB6C7"/>
    <a:srgbClr val="9CA1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-102" y="-7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97000-0D6A-4301-BD8C-B13A12CE2463}" type="doc">
      <dgm:prSet loTypeId="urn:microsoft.com/office/officeart/2005/8/layout/venn2" loCatId="relationship" qsTypeId="urn:microsoft.com/office/officeart/2005/8/quickstyle/simple1" qsCatId="simple" csTypeId="urn:microsoft.com/office/officeart/2005/8/colors/colorful1#1" csCatId="colorful" phldr="1"/>
      <dgm:spPr/>
    </dgm:pt>
    <dgm:pt modelId="{EF3ACBAC-BE6D-4E38-93BC-C5C497A465D4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개발자</a:t>
          </a:r>
          <a:endParaRPr lang="ko-KR" altLang="en-US" dirty="0"/>
        </a:p>
      </dgm:t>
    </dgm:pt>
    <dgm:pt modelId="{BCCE9A2E-3E8B-4338-BF25-E78E2E9AB383}" type="parTrans" cxnId="{C6BBA53A-E123-4581-AEE9-B06A83D78522}">
      <dgm:prSet/>
      <dgm:spPr/>
      <dgm:t>
        <a:bodyPr/>
        <a:lstStyle/>
        <a:p>
          <a:pPr latinLnBrk="1"/>
          <a:endParaRPr lang="ko-KR" altLang="en-US"/>
        </a:p>
      </dgm:t>
    </dgm:pt>
    <dgm:pt modelId="{A2D66E50-C7B8-411B-AB80-51D8AC7B2ADB}" type="sibTrans" cxnId="{C6BBA53A-E123-4581-AEE9-B06A83D78522}">
      <dgm:prSet/>
      <dgm:spPr/>
      <dgm:t>
        <a:bodyPr/>
        <a:lstStyle/>
        <a:p>
          <a:pPr latinLnBrk="1"/>
          <a:endParaRPr lang="ko-KR" altLang="en-US"/>
        </a:p>
      </dgm:t>
    </dgm:pt>
    <dgm:pt modelId="{C9054C83-6523-4DD7-93F4-ED7FA87F04B5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000" dirty="0" smtClean="0"/>
            <a:t>커뮤니티</a:t>
          </a:r>
          <a:endParaRPr lang="ko-KR" altLang="en-US" sz="2000" dirty="0"/>
        </a:p>
      </dgm:t>
    </dgm:pt>
    <dgm:pt modelId="{3EE63313-CB4F-4889-8DA8-004FDB0B4B20}" type="parTrans" cxnId="{809CAAFB-4655-401D-862A-A0CCB2B4B2C1}">
      <dgm:prSet/>
      <dgm:spPr/>
      <dgm:t>
        <a:bodyPr/>
        <a:lstStyle/>
        <a:p>
          <a:pPr latinLnBrk="1"/>
          <a:endParaRPr lang="ko-KR" altLang="en-US"/>
        </a:p>
      </dgm:t>
    </dgm:pt>
    <dgm:pt modelId="{D95EC1DC-6913-4640-A885-29A5A67DA9BF}" type="sibTrans" cxnId="{809CAAFB-4655-401D-862A-A0CCB2B4B2C1}">
      <dgm:prSet/>
      <dgm:spPr/>
      <dgm:t>
        <a:bodyPr/>
        <a:lstStyle/>
        <a:p>
          <a:pPr latinLnBrk="1"/>
          <a:endParaRPr lang="ko-KR" altLang="en-US"/>
        </a:p>
      </dgm:t>
    </dgm:pt>
    <dgm:pt modelId="{ADBCC479-5BD7-456D-BA93-B06CDBF2DFF9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학생</a:t>
          </a:r>
          <a:endParaRPr lang="ko-KR" altLang="en-US" dirty="0"/>
        </a:p>
      </dgm:t>
    </dgm:pt>
    <dgm:pt modelId="{879096E3-C572-403C-8BBF-48430DF08413}" type="parTrans" cxnId="{23D13D04-E673-40AD-AA65-05B33D1CB503}">
      <dgm:prSet/>
      <dgm:spPr/>
      <dgm:t>
        <a:bodyPr/>
        <a:lstStyle/>
        <a:p>
          <a:pPr latinLnBrk="1"/>
          <a:endParaRPr lang="ko-KR" altLang="en-US"/>
        </a:p>
      </dgm:t>
    </dgm:pt>
    <dgm:pt modelId="{46E40141-69BA-4356-AFAE-EF0F6892D762}" type="sibTrans" cxnId="{23D13D04-E673-40AD-AA65-05B33D1CB503}">
      <dgm:prSet/>
      <dgm:spPr/>
      <dgm:t>
        <a:bodyPr/>
        <a:lstStyle/>
        <a:p>
          <a:pPr latinLnBrk="1"/>
          <a:endParaRPr lang="ko-KR" altLang="en-US"/>
        </a:p>
      </dgm:t>
    </dgm:pt>
    <dgm:pt modelId="{08BA7F84-95AB-4219-8355-0FD4B51959F8}" type="pres">
      <dgm:prSet presAssocID="{84897000-0D6A-4301-BD8C-B13A12CE2463}" presName="Name0" presStyleCnt="0">
        <dgm:presLayoutVars>
          <dgm:chMax val="7"/>
          <dgm:resizeHandles val="exact"/>
        </dgm:presLayoutVars>
      </dgm:prSet>
      <dgm:spPr/>
    </dgm:pt>
    <dgm:pt modelId="{D58EC03C-FF9B-4765-9838-6441678DB45A}" type="pres">
      <dgm:prSet presAssocID="{84897000-0D6A-4301-BD8C-B13A12CE2463}" presName="comp1" presStyleCnt="0"/>
      <dgm:spPr/>
    </dgm:pt>
    <dgm:pt modelId="{7988D498-C90F-4510-939B-4241EE28A1A9}" type="pres">
      <dgm:prSet presAssocID="{84897000-0D6A-4301-BD8C-B13A12CE2463}" presName="circl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D1CB1A1-B466-4142-ACF1-D32AA53D7E36}" type="pres">
      <dgm:prSet presAssocID="{84897000-0D6A-4301-BD8C-B13A12CE2463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452BA1-E5EC-4952-AF23-89B1FF55DB95}" type="pres">
      <dgm:prSet presAssocID="{84897000-0D6A-4301-BD8C-B13A12CE2463}" presName="comp2" presStyleCnt="0"/>
      <dgm:spPr/>
    </dgm:pt>
    <dgm:pt modelId="{E656BAF7-D874-40C0-AB43-94E8816AA566}" type="pres">
      <dgm:prSet presAssocID="{84897000-0D6A-4301-BD8C-B13A12CE2463}" presName="circl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6050530-2348-484E-9360-252D6DE98660}" type="pres">
      <dgm:prSet presAssocID="{84897000-0D6A-4301-BD8C-B13A12CE2463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5AF88F-E317-4271-8BC3-C92D890DC6F0}" type="pres">
      <dgm:prSet presAssocID="{84897000-0D6A-4301-BD8C-B13A12CE2463}" presName="comp3" presStyleCnt="0"/>
      <dgm:spPr/>
    </dgm:pt>
    <dgm:pt modelId="{2D04EC98-BE21-43EB-822C-D16153010673}" type="pres">
      <dgm:prSet presAssocID="{84897000-0D6A-4301-BD8C-B13A12CE2463}" presName="circle3" presStyleLbl="node1" presStyleIdx="2" presStyleCnt="3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689B23DB-EEA6-484E-93E7-04A7EE09BC80}" type="pres">
      <dgm:prSet presAssocID="{84897000-0D6A-4301-BD8C-B13A12CE2463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3D13D04-E673-40AD-AA65-05B33D1CB503}" srcId="{84897000-0D6A-4301-BD8C-B13A12CE2463}" destId="{ADBCC479-5BD7-456D-BA93-B06CDBF2DFF9}" srcOrd="1" destOrd="0" parTransId="{879096E3-C572-403C-8BBF-48430DF08413}" sibTransId="{46E40141-69BA-4356-AFAE-EF0F6892D762}"/>
    <dgm:cxn modelId="{C54CAE09-B67D-4983-834E-2AB393A43B1F}" type="presOf" srcId="{C9054C83-6523-4DD7-93F4-ED7FA87F04B5}" destId="{2D04EC98-BE21-43EB-822C-D16153010673}" srcOrd="0" destOrd="0" presId="urn:microsoft.com/office/officeart/2005/8/layout/venn2"/>
    <dgm:cxn modelId="{809CAAFB-4655-401D-862A-A0CCB2B4B2C1}" srcId="{84897000-0D6A-4301-BD8C-B13A12CE2463}" destId="{C9054C83-6523-4DD7-93F4-ED7FA87F04B5}" srcOrd="2" destOrd="0" parTransId="{3EE63313-CB4F-4889-8DA8-004FDB0B4B20}" sibTransId="{D95EC1DC-6913-4640-A885-29A5A67DA9BF}"/>
    <dgm:cxn modelId="{EA3B9844-3D47-4C26-B1E5-3716B3C7E34A}" type="presOf" srcId="{ADBCC479-5BD7-456D-BA93-B06CDBF2DFF9}" destId="{E656BAF7-D874-40C0-AB43-94E8816AA566}" srcOrd="0" destOrd="0" presId="urn:microsoft.com/office/officeart/2005/8/layout/venn2"/>
    <dgm:cxn modelId="{CB5C1946-1068-4BAD-9EF3-A0CA20BC5775}" type="presOf" srcId="{C9054C83-6523-4DD7-93F4-ED7FA87F04B5}" destId="{689B23DB-EEA6-484E-93E7-04A7EE09BC80}" srcOrd="1" destOrd="0" presId="urn:microsoft.com/office/officeart/2005/8/layout/venn2"/>
    <dgm:cxn modelId="{C6BBA53A-E123-4581-AEE9-B06A83D78522}" srcId="{84897000-0D6A-4301-BD8C-B13A12CE2463}" destId="{EF3ACBAC-BE6D-4E38-93BC-C5C497A465D4}" srcOrd="0" destOrd="0" parTransId="{BCCE9A2E-3E8B-4338-BF25-E78E2E9AB383}" sibTransId="{A2D66E50-C7B8-411B-AB80-51D8AC7B2ADB}"/>
    <dgm:cxn modelId="{405FA417-BEE7-4DB9-B7E4-543C36CB4B08}" type="presOf" srcId="{EF3ACBAC-BE6D-4E38-93BC-C5C497A465D4}" destId="{7988D498-C90F-4510-939B-4241EE28A1A9}" srcOrd="0" destOrd="0" presId="urn:microsoft.com/office/officeart/2005/8/layout/venn2"/>
    <dgm:cxn modelId="{56DCB951-DA34-466F-9171-B6A79FC8AEF6}" type="presOf" srcId="{ADBCC479-5BD7-456D-BA93-B06CDBF2DFF9}" destId="{96050530-2348-484E-9360-252D6DE98660}" srcOrd="1" destOrd="0" presId="urn:microsoft.com/office/officeart/2005/8/layout/venn2"/>
    <dgm:cxn modelId="{57FD1335-1B85-42B1-A503-3BA8B5A5B52E}" type="presOf" srcId="{84897000-0D6A-4301-BD8C-B13A12CE2463}" destId="{08BA7F84-95AB-4219-8355-0FD4B51959F8}" srcOrd="0" destOrd="0" presId="urn:microsoft.com/office/officeart/2005/8/layout/venn2"/>
    <dgm:cxn modelId="{8F16B375-850F-461E-83E2-F5D6D1A0A758}" type="presOf" srcId="{EF3ACBAC-BE6D-4E38-93BC-C5C497A465D4}" destId="{9D1CB1A1-B466-4142-ACF1-D32AA53D7E36}" srcOrd="1" destOrd="0" presId="urn:microsoft.com/office/officeart/2005/8/layout/venn2"/>
    <dgm:cxn modelId="{FAB6EBF5-FB9D-40CB-AFD0-557265279F8D}" type="presParOf" srcId="{08BA7F84-95AB-4219-8355-0FD4B51959F8}" destId="{D58EC03C-FF9B-4765-9838-6441678DB45A}" srcOrd="0" destOrd="0" presId="urn:microsoft.com/office/officeart/2005/8/layout/venn2"/>
    <dgm:cxn modelId="{37618BBB-632D-48FD-9C38-A41278AC0297}" type="presParOf" srcId="{D58EC03C-FF9B-4765-9838-6441678DB45A}" destId="{7988D498-C90F-4510-939B-4241EE28A1A9}" srcOrd="0" destOrd="0" presId="urn:microsoft.com/office/officeart/2005/8/layout/venn2"/>
    <dgm:cxn modelId="{ED3DF17F-C8F3-44C7-9443-B16F12886B34}" type="presParOf" srcId="{D58EC03C-FF9B-4765-9838-6441678DB45A}" destId="{9D1CB1A1-B466-4142-ACF1-D32AA53D7E36}" srcOrd="1" destOrd="0" presId="urn:microsoft.com/office/officeart/2005/8/layout/venn2"/>
    <dgm:cxn modelId="{979914BA-2719-4C90-A02C-D396579B2548}" type="presParOf" srcId="{08BA7F84-95AB-4219-8355-0FD4B51959F8}" destId="{E0452BA1-E5EC-4952-AF23-89B1FF55DB95}" srcOrd="1" destOrd="0" presId="urn:microsoft.com/office/officeart/2005/8/layout/venn2"/>
    <dgm:cxn modelId="{F9D198B6-B283-4C93-88D6-5A12A6FFDF55}" type="presParOf" srcId="{E0452BA1-E5EC-4952-AF23-89B1FF55DB95}" destId="{E656BAF7-D874-40C0-AB43-94E8816AA566}" srcOrd="0" destOrd="0" presId="urn:microsoft.com/office/officeart/2005/8/layout/venn2"/>
    <dgm:cxn modelId="{211A59F1-F25B-4C2A-A1DC-0551A0CD997B}" type="presParOf" srcId="{E0452BA1-E5EC-4952-AF23-89B1FF55DB95}" destId="{96050530-2348-484E-9360-252D6DE98660}" srcOrd="1" destOrd="0" presId="urn:microsoft.com/office/officeart/2005/8/layout/venn2"/>
    <dgm:cxn modelId="{BD1D9F03-90DB-44CB-B684-659299988D7C}" type="presParOf" srcId="{08BA7F84-95AB-4219-8355-0FD4B51959F8}" destId="{B55AF88F-E317-4271-8BC3-C92D890DC6F0}" srcOrd="2" destOrd="0" presId="urn:microsoft.com/office/officeart/2005/8/layout/venn2"/>
    <dgm:cxn modelId="{E23CB321-8F6B-4814-840B-7D2425069F5B}" type="presParOf" srcId="{B55AF88F-E317-4271-8BC3-C92D890DC6F0}" destId="{2D04EC98-BE21-43EB-822C-D16153010673}" srcOrd="0" destOrd="0" presId="urn:microsoft.com/office/officeart/2005/8/layout/venn2"/>
    <dgm:cxn modelId="{69F4573A-45CB-42E7-97C5-84A914CF539C}" type="presParOf" srcId="{B55AF88F-E317-4271-8BC3-C92D890DC6F0}" destId="{689B23DB-EEA6-484E-93E7-04A7EE09BC8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988D498-C90F-4510-939B-4241EE28A1A9}">
      <dsp:nvSpPr>
        <dsp:cNvPr id="0" name=""/>
        <dsp:cNvSpPr/>
      </dsp:nvSpPr>
      <dsp:spPr>
        <a:xfrm>
          <a:off x="1656494" y="0"/>
          <a:ext cx="6256962" cy="62569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/>
            <a:t>개발자</a:t>
          </a:r>
          <a:endParaRPr lang="ko-KR" altLang="en-US" sz="2900" kern="1200" dirty="0"/>
        </a:p>
      </dsp:txBody>
      <dsp:txXfrm>
        <a:off x="3691571" y="312848"/>
        <a:ext cx="2186808" cy="938544"/>
      </dsp:txXfrm>
    </dsp:sp>
    <dsp:sp modelId="{E656BAF7-D874-40C0-AB43-94E8816AA566}">
      <dsp:nvSpPr>
        <dsp:cNvPr id="0" name=""/>
        <dsp:cNvSpPr/>
      </dsp:nvSpPr>
      <dsp:spPr>
        <a:xfrm>
          <a:off x="2438614" y="1564240"/>
          <a:ext cx="4692722" cy="46927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/>
            <a:t>학생</a:t>
          </a:r>
          <a:endParaRPr lang="ko-KR" altLang="en-US" sz="2900" kern="1200" dirty="0"/>
        </a:p>
      </dsp:txBody>
      <dsp:txXfrm>
        <a:off x="3691571" y="1857535"/>
        <a:ext cx="2186808" cy="879885"/>
      </dsp:txXfrm>
    </dsp:sp>
    <dsp:sp modelId="{2D04EC98-BE21-43EB-822C-D16153010673}">
      <dsp:nvSpPr>
        <dsp:cNvPr id="0" name=""/>
        <dsp:cNvSpPr/>
      </dsp:nvSpPr>
      <dsp:spPr>
        <a:xfrm>
          <a:off x="3220734" y="3128481"/>
          <a:ext cx="3128481" cy="31284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커뮤니티</a:t>
          </a:r>
          <a:endParaRPr lang="ko-KR" altLang="en-US" sz="2000" kern="1200" dirty="0"/>
        </a:p>
      </dsp:txBody>
      <dsp:txXfrm>
        <a:off x="3678890" y="3910601"/>
        <a:ext cx="2212170" cy="1564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09524-50DA-4C4F-A21E-73566B8C61EF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D6E3E-D808-4DC1-BBDE-A1FC9A90729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dce86508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5" name="Google Shape;555;g5dce86508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dce86508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g5dce86508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dce86508e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9" name="Google Shape;569;g5dce86508e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dce86508e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6" name="Google Shape;576;g5dce86508e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dce86508e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3" name="Google Shape;583;g5dce86508e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dce86508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0" name="Google Shape;590;g5dce86508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dce86508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5dce86508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dce86508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2" name="Google Shape;602;g5dce86508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dce86508e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9" name="Google Shape;609;g5dce86508e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dce86508e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g5dce86508e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dce86508e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5dce86508e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dce86508e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0" name="Google Shape;630;g5dce86508e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dce86508e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g5dce86508e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dce86508e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4" name="Google Shape;644;g5dce86508e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dce86508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1" name="Google Shape;651;g5dce86508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dce86508e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8" name="Google Shape;658;g5dce86508e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dce86508e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5" name="Google Shape;665;g5dce86508e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dce86508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2" name="Google Shape;672;g5dce86508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dce86508e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9" name="Google Shape;679;g5dce86508e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dce86508e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6" name="Google Shape;686;g5dce86508e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dce86508e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g5dce86508e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dce86508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5dce86508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dce86508e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5" name="Google Shape;705;g5dce86508e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dce86508e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2" name="Google Shape;712;g5dce86508e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ce86508e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g5dce86508e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dce86508e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7" name="Google Shape;727;g5dce86508e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dce86508e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g5dce86508e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ce86508e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5dce86508e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dce86508e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g5dce86508e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dce86508e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5" name="Google Shape;755;g5dce86508e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d458116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5d458116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d4581165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7" name="Google Shape;767;g5d4581165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d4581165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d4581165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d458116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d458116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5d4581165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5d4581165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5d4581165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5d4581165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5d4581165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5d4581165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dd4971f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g5dd4971f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5dd4971ff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" name="Google Shape;825;g5dd4971ff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dd4971f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2" name="Google Shape;832;g5dd4971f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dd4971ff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8" name="Google Shape;838;g5dd4971ff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dd4971f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4" name="Google Shape;844;g5dd4971f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dd4971f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g5dd4971f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dd4971f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g5dd4971f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dd4971ff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2" name="Google Shape;862;g5dd4971ff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dd4971ff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g5dd4971ff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dd4971ff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5" name="Google Shape;875;g5dd4971ff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dd4971ff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2" name="Google Shape;882;g5dd4971ff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dd4971ff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g5dd4971ff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5dd4971f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6" name="Google Shape;896;g5dd4971f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dd4971ff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3" name="Google Shape;903;g5dd4971ff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5dd4971ff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0" name="Google Shape;910;g5dd4971ff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dd4971ff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7" name="Google Shape;917;g5dd4971ff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dd4971ff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3" name="Google Shape;923;g5dd4971ff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dd4971f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9" name="Google Shape;929;g5dd4971f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dd4971f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5" name="Google Shape;935;g5dd4971f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5dd4971ff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1" name="Google Shape;941;g5dd4971ff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dd4971ff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7" name="Google Shape;947;g5dd4971ff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5dd4971ff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3" name="Google Shape;953;g5dd4971ff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dd4971ff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9" name="Google Shape;959;g5dd4971ff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dd4971ff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5" name="Google Shape;965;g5dd4971ff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5dd4971ff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1" name="Google Shape;971;g5dd4971ff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dd4971ff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7" name="Google Shape;977;g5dd4971ff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dce86508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5dce86508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e86508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5dce86508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dce86508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5dce86508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dce86508e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5dce86508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dce86508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5dce86508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dce86508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5dce86508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dce86508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5dce86508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dce86508e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g5dce86508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dce86508e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5dce86508e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dce86508e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5dce86508e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dce86508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g5dce86508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dce86508e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g5dce86508e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dce86508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5dce86508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dce86508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5dce86508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dce86508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5dce86508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dce86508e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g5dce86508e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ce86508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g5dce86508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dce86508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5dce86508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dce86508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5dce86508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dce86508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g5dce86508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dce86508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g5dce86508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dce86508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g5dce86508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dce86508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g5dce86508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dce86508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g5dce86508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dce86508e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2" name="Google Shape;452;g5dce86508e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dce86508e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g5dce86508e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dce86508e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g5dce86508e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dce86508e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3" name="Google Shape;473;g5dce86508e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dce86508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g5dce86508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dce86508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g5dce86508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dce86508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4" name="Google Shape;494;g5dce86508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dce86508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5dce86508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dce86508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g5dce86508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dce86508e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3" name="Google Shape;513;g5dce86508e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dce86508e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0" name="Google Shape;520;g5dce86508e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dce86508e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g5dce86508e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dce86508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g5dce86508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dce86508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1" name="Google Shape;541;g5dce86508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dce86508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g5dce86508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BDAAE67-22F6-4ADF-80EC-4F9D4DD53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80E6A0F-DBF1-4BE3-9199-3F90AFD38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D598936-129F-48F2-91C5-5D169A90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F0971B7-99EB-4FF0-BB35-FA4E37E0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7A0825A-B44C-4512-A9C1-99897D37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055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700B5B0-CA73-4AB9-9363-84B34D2C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90CD513-67DE-45F5-B1D7-7BC9187E3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6EB3ED7-98B7-4D8F-B7FF-C74F88230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4DE9D2E-CDE4-4609-8D93-523FFE7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07488AB-1AC0-447F-9C76-716B7B3E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A1537FB-036A-42A6-A7F4-444DC856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1227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5ED2522-1272-4A5B-BE2D-5B899AC8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1781B17-1597-489E-9FF2-31E06EBA4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CAEF630-E0E5-4DEC-AD56-9ED7A2E9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48B9886-DFFA-4B0D-AEE4-527BD486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E789BB4-DD4E-42B2-8266-CE6225F0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5495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2B9B4A7-DDC3-489B-93D9-B87257DBB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EF79CB2-9144-49C0-84FB-31A1C4EE5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918A0D0-A672-4CAC-9C8A-72ACB339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ED2B559-314C-415F-AA52-D252099C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B76E69-9183-49E6-81AD-132568C9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94296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3" y="1"/>
            <a:ext cx="12192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2353801" y="697300"/>
            <a:ext cx="7484399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5F1E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3" y="3440900"/>
            <a:ext cx="12192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507201" y="2382450"/>
            <a:ext cx="7177599" cy="2093100"/>
          </a:xfrm>
          <a:prstGeom prst="rect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CAAA0B-596C-4DAC-9EF3-FFAD421C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725B30-21C6-458C-99FB-F980F542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7BFFEB-77C6-4450-8D13-C3546E0B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A78F29-1D2A-4DF8-9EAA-5701DD16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801A2EE-D7C6-450D-8EC0-9D7B83D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9576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E111FB-8866-4664-A5D8-0969FAF8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1840534-BF46-4E34-9535-2A8D8CE63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7A92103-152E-4592-A37A-0999C2CA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698D135-F83F-4D21-B73A-3B2720E4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B4BEE37-1BA2-4638-99C3-671B3EF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1465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12452D-F725-43F2-891B-8F3C5640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A653978-81FD-433D-97B3-0B2AFD1F7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357DDD5-734A-4B4D-99CD-BD8C9A71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1CC40B9-130D-40B8-83D2-34217A9D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719A89-6F80-4ECA-A34C-FAA27D65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D5BD0A-B3A9-4583-A056-E98D0E9A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92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EDEB464-BC80-46C6-9B13-3B724FB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57C4A98-047A-4726-AA6D-4D9CA1092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18EE444-2ED4-45DB-A3BD-5C546C5D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CB065BAB-03D6-4315-9D2B-928DD93BB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D3DBDC4-E396-4A61-B420-1143BAB63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27D9A71D-E3EE-4AAD-8E6C-C42E315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4A99E69E-B885-40C5-A4F1-EC049C5B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284B36A8-8839-4C3F-9BEA-0BDE44F8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060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4B1AFB7-9F62-4B3F-A5EC-2188D29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DCD68F9-DEA6-4C4B-8ACE-FD1D00D0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4CB8C55-EEFE-4A76-8891-27071B4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846D7F-551B-4A91-8ABC-15AFC8B5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3379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7B8C449C-F7F5-4C68-B11D-9D1E7BEB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11CA38B-7E8E-4233-985C-172443E7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C89776E-5DAB-42E1-937C-2CECD642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8715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7578682-B652-42E6-813A-80E3744D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83F64BE-FAA1-49D1-8EDF-56A72747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53A4A9A9-FE6C-4BE6-9B41-D876C88A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088F0E-F684-4BBE-9154-12266C3C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1950" y="6356350"/>
            <a:ext cx="2743200" cy="365125"/>
          </a:xfrm>
        </p:spPr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957E20D8-70EB-438A-AED0-5E6450E39835}"/>
              </a:ext>
            </a:extLst>
          </p:cNvPr>
          <p:cNvCxnSpPr>
            <a:cxnSpLocks/>
          </p:cNvCxnSpPr>
          <p:nvPr userDrawn="1"/>
        </p:nvCxnSpPr>
        <p:spPr>
          <a:xfrm>
            <a:off x="165100" y="177800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0A88A988-7029-4D30-8C13-0ECDF0D34440}"/>
              </a:ext>
            </a:extLst>
          </p:cNvPr>
          <p:cNvCxnSpPr>
            <a:cxnSpLocks/>
          </p:cNvCxnSpPr>
          <p:nvPr userDrawn="1"/>
        </p:nvCxnSpPr>
        <p:spPr>
          <a:xfrm>
            <a:off x="196850" y="6721475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805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6BBCC2E-2453-4BC3-AE52-B745E37F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3766565-E894-41F8-AB78-BA944CDC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9E97440-40ED-4FA4-823C-1DB64874C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91BF1E0-F1AB-4FF4-922B-E4F604D7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AA2713C-E48C-406A-AA7F-874F21E2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835D3A5-00AA-4ECF-A3EC-9FC1A567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9011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DAD8A5C-40E5-4218-82CF-CC64D543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C12D53C-FF21-45A1-A0D8-60CBEB136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9A1C4F6-3E23-4DAB-A6D8-1FAAE910B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0E3F-AEE4-44D8-A5DC-964B026AD4CE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DCB679-6D2B-4FA4-ADB1-F01E8528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75ED24F-35AD-4051-80FF-FD8125BA5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0BF9-51B8-4742-AD43-4AAF678A1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61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4000">
              <a:srgbClr val="DCB6C7"/>
            </a:gs>
            <a:gs pos="49000">
              <a:srgbClr val="FEDECE"/>
            </a:gs>
            <a:gs pos="97409">
              <a:srgbClr val="FF8687"/>
            </a:gs>
            <a:gs pos="74000">
              <a:srgbClr val="FFAB9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F623C6BB-E97C-4ACE-9CBE-FA67262611AA}"/>
              </a:ext>
            </a:extLst>
          </p:cNvPr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14AFCF8C-4FA2-4927-8553-CE5939993963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27BCED4-FE5C-455B-9D6D-A12DE0E08097}"/>
                </a:ext>
              </a:extLst>
            </p:cNvPr>
            <p:cNvSpPr txBox="1"/>
            <p:nvPr/>
          </p:nvSpPr>
          <p:spPr>
            <a:xfrm>
              <a:off x="4792132" y="2921168"/>
              <a:ext cx="2607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 smtClean="0"/>
                <a:t>WMC</a:t>
              </a:r>
              <a:endParaRPr lang="ko-KR" altLang="en-US" sz="6000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112401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로그인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3" descr="Login_Main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45737" y="1622020"/>
            <a:ext cx="11231783" cy="40995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회원이 아닐 시 회원 가입을 진행할 수 있도록 한다.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아이디나 비밀번호 분실 시 찾을 수 있도록 도와준다.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76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뷰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댓글도 뷰도 포함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7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96367" y="1593200"/>
            <a:ext cx="10043935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자유 게시판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8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532950"/>
            <a:ext cx="11463832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글쓰기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9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글쓰기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72833" y="1532950"/>
            <a:ext cx="10911323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수정 화면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클릭시 글 수정</a:t>
            </a:r>
            <a:endParaRPr/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8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31667" y="1532950"/>
            <a:ext cx="10328659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1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글 삭제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클릭 시 글 삭제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p8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30351" y="1906600"/>
            <a:ext cx="91313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2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뷰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2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뷰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/>
              <a:t> 댓글도 뷰도 포함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Google Shape;538;p8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532950"/>
            <a:ext cx="11078132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83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뷰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5" name="Google Shape;545;p8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071001" y="1677576"/>
            <a:ext cx="106299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84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 (호버이벤트) 마우스 이동시만 보이도록 구현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Google Shape;552;p8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663700" y="1774000"/>
            <a:ext cx="88646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수정 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5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 완료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9" name="Google Shape;559;p8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74800" y="1860488"/>
            <a:ext cx="90424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86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</a:t>
            </a:r>
            <a:endParaRPr/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6" name="Google Shape;566;p8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124334" y="1532951"/>
            <a:ext cx="8114604" cy="423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삭제 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7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</a:t>
            </a:r>
            <a:endParaRPr/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3" name="Google Shape;573;p8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36651" y="1985100"/>
            <a:ext cx="99187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88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제목 검색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0" name="Google Shape;580;p8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773451"/>
            <a:ext cx="11785597" cy="37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9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89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아이디 검색</a:t>
            </a:r>
            <a:endParaRPr/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7" name="Google Shape;587;p8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689626"/>
            <a:ext cx="11785600" cy="357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0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90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자유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내용 검색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9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786050"/>
            <a:ext cx="11785604" cy="351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1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교재 추천 게시판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2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92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“좋아요” 순으로 출력된다.</a:t>
            </a:r>
            <a:endParaRPr/>
          </a:p>
        </p:txBody>
      </p:sp>
      <p:pic>
        <p:nvPicPr>
          <p:cNvPr id="606" name="Google Shape;606;p9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47833" y="1532950"/>
            <a:ext cx="11287067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3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3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“좋아요” 순으로 출력된다.</a:t>
            </a:r>
            <a:endParaRPr/>
          </a:p>
        </p:txBody>
      </p:sp>
      <p:pic>
        <p:nvPicPr>
          <p:cNvPr id="613" name="Google Shape;613;p9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47833" y="1532950"/>
            <a:ext cx="11287067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글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94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글작성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파일 첨부 가능</a:t>
            </a:r>
            <a:endParaRPr/>
          </a:p>
        </p:txBody>
      </p:sp>
      <p:pic>
        <p:nvPicPr>
          <p:cNvPr id="620" name="Google Shape;620;p9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729867" y="1532950"/>
            <a:ext cx="8570083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5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5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수정화면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			- 첨부된 파일 삭제가능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			- 첨부된 파일 변경 가능</a:t>
            </a:r>
            <a:endParaRPr/>
          </a:p>
        </p:txBody>
      </p:sp>
      <p:pic>
        <p:nvPicPr>
          <p:cNvPr id="627" name="Google Shape;627;p9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612418" y="1532950"/>
            <a:ext cx="8618967" cy="423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5" descr="1.회원가입양식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461913" y="1733004"/>
            <a:ext cx="9870841" cy="37272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가입 메인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6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클릭시 삭제</a:t>
            </a:r>
            <a:endParaRPr/>
          </a:p>
        </p:txBody>
      </p:sp>
      <p:pic>
        <p:nvPicPr>
          <p:cNvPr id="634" name="Google Shape;634;p9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729901" y="1747839"/>
            <a:ext cx="90551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97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뷰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/>
              <a:t>댓글 뷰도 포함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“좋아요” 클릭 할 수 있다.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파일 다운로드 가능하다.</a:t>
            </a:r>
            <a:endParaRPr/>
          </a:p>
        </p:txBody>
      </p:sp>
      <p:pic>
        <p:nvPicPr>
          <p:cNvPr id="641" name="Google Shape;641;p9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197534" y="1532950"/>
            <a:ext cx="5448735" cy="423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8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뷰</a:t>
            </a:r>
            <a:endParaRPr/>
          </a:p>
        </p:txBody>
      </p:sp>
      <p:pic>
        <p:nvPicPr>
          <p:cNvPr id="648" name="Google Shape;648;p9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33451" y="1677600"/>
            <a:ext cx="103251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9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99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 (마우스 이동시 보이는 호버이벤트 적용)</a:t>
            </a:r>
            <a:endParaRPr/>
          </a:p>
        </p:txBody>
      </p:sp>
      <p:pic>
        <p:nvPicPr>
          <p:cNvPr id="655" name="Google Shape;655;p9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35300" y="1689625"/>
            <a:ext cx="96266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0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수정완료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00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수정완료</a:t>
            </a:r>
            <a:endParaRPr/>
          </a:p>
        </p:txBody>
      </p:sp>
      <p:pic>
        <p:nvPicPr>
          <p:cNvPr id="662" name="Google Shape;662;p10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1000" y="1927150"/>
            <a:ext cx="95504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1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01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</a:t>
            </a:r>
            <a:endParaRPr/>
          </a:p>
        </p:txBody>
      </p:sp>
      <p:pic>
        <p:nvPicPr>
          <p:cNvPr id="669" name="Google Shape;669;p10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919101" y="1532951"/>
            <a:ext cx="6714868" cy="423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2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삭제 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02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 완료</a:t>
            </a:r>
            <a:endParaRPr/>
          </a:p>
        </p:txBody>
      </p:sp>
      <p:pic>
        <p:nvPicPr>
          <p:cNvPr id="676" name="Google Shape;676;p10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456700" y="1990950"/>
            <a:ext cx="9144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3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03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 </a:t>
            </a:r>
            <a:r>
              <a:rPr lang="ko-KR"/>
              <a:t>제목 검색</a:t>
            </a:r>
            <a:endParaRPr/>
          </a:p>
        </p:txBody>
      </p:sp>
      <p:pic>
        <p:nvPicPr>
          <p:cNvPr id="683" name="Google Shape;683;p10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665526"/>
            <a:ext cx="11785601" cy="333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04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 </a:t>
            </a:r>
            <a:r>
              <a:rPr lang="ko-KR"/>
              <a:t>내용 검색</a:t>
            </a:r>
            <a:endParaRPr/>
          </a:p>
        </p:txBody>
      </p:sp>
      <p:pic>
        <p:nvPicPr>
          <p:cNvPr id="690" name="Google Shape;690;p10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774001"/>
            <a:ext cx="11785600" cy="343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5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05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교재 추천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 </a:t>
            </a:r>
            <a:r>
              <a:rPr lang="ko-KR"/>
              <a:t>아이디 검색</a:t>
            </a:r>
            <a:endParaRPr/>
          </a:p>
        </p:txBody>
      </p:sp>
      <p:pic>
        <p:nvPicPr>
          <p:cNvPr id="697" name="Google Shape;697;p10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532951"/>
            <a:ext cx="11785603" cy="373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6" descr="2.아이디중복검사_실패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693850" y="1592337"/>
            <a:ext cx="6734631" cy="437669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중복검사를 실행하여 중복된 아이디가 있는지 확인한다.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(중복된 아이디일 경우 나오는 화면)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실외, 나무, 건물이(가) 표시된 사진&#10;&#10;자동 생성된 설명">
            <a:extLst>
              <a:ext uri="{FF2B5EF4-FFF2-40B4-BE49-F238E27FC236}">
                <a16:creationId xmlns="" xmlns:a16="http://schemas.microsoft.com/office/drawing/2014/main" id="{FDF86F23-7EB5-4E3C-A8E8-E4F2988F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340" b="266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grpSp>
        <p:nvGrpSpPr>
          <p:cNvPr id="2" name="그룹 10">
            <a:extLst>
              <a:ext uri="{FF2B5EF4-FFF2-40B4-BE49-F238E27FC236}">
                <a16:creationId xmlns="" xmlns:a16="http://schemas.microsoft.com/office/drawing/2014/main" id="{184C396A-B485-4243-B4C6-A2122384DBB3}"/>
              </a:ext>
            </a:extLst>
          </p:cNvPr>
          <p:cNvGrpSpPr/>
          <p:nvPr/>
        </p:nvGrpSpPr>
        <p:grpSpPr>
          <a:xfrm>
            <a:off x="4315467" y="453678"/>
            <a:ext cx="3409307" cy="641697"/>
            <a:chOff x="191144" y="1972206"/>
            <a:chExt cx="2132314" cy="641697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9EF56445-2F1D-4A04-B7F4-8A2673590B90}"/>
                </a:ext>
              </a:extLst>
            </p:cNvPr>
            <p:cNvSpPr/>
            <p:nvPr/>
          </p:nvSpPr>
          <p:spPr>
            <a:xfrm>
              <a:off x="266700" y="1972206"/>
              <a:ext cx="1981200" cy="6416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58B2403-963E-416C-85E0-D66E86054642}"/>
                </a:ext>
              </a:extLst>
            </p:cNvPr>
            <p:cNvSpPr txBox="1"/>
            <p:nvPr/>
          </p:nvSpPr>
          <p:spPr>
            <a:xfrm>
              <a:off x="191144" y="1994084"/>
              <a:ext cx="2132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spc="600" dirty="0" smtClean="0">
                  <a:solidFill>
                    <a:schemeClr val="bg1"/>
                  </a:solidFill>
                </a:rPr>
                <a:t>Algorithm</a:t>
              </a:r>
              <a:endParaRPr lang="ko-KR" altLang="en-US" sz="30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83D131F-64BB-4C4E-A4F8-EBE2DEB714A0}"/>
              </a:ext>
            </a:extLst>
          </p:cNvPr>
          <p:cNvSpPr txBox="1"/>
          <p:nvPr/>
        </p:nvSpPr>
        <p:spPr>
          <a:xfrm>
            <a:off x="2739792" y="1756762"/>
            <a:ext cx="299312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600" dirty="0" smtClean="0">
                <a:solidFill>
                  <a:schemeClr val="bg1"/>
                </a:solidFill>
              </a:rPr>
              <a:t>-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문제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5400" b="1" spc="600" dirty="0" smtClean="0">
                <a:solidFill>
                  <a:schemeClr val="bg1"/>
                </a:solidFill>
              </a:rPr>
              <a:t> 동영상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랭킹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endParaRPr lang="ko-KR" altLang="en-US" sz="5400" b="1" spc="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1605002"/>
            <a:ext cx="546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8EF8B5A6-03EE-4CDE-8BE0-40194A6CFF99}"/>
              </a:ext>
            </a:extLst>
          </p:cNvPr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6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알고리즘 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문제 리스트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07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알고리즘의 모든 문제들의 리스트이며, 제목 클릭 시 문제를 확인할 수 있다.</a:t>
            </a:r>
            <a:endParaRPr/>
          </a:p>
        </p:txBody>
      </p:sp>
      <p:pic>
        <p:nvPicPr>
          <p:cNvPr id="709" name="Google Shape;709;p10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763101" y="1532950"/>
            <a:ext cx="10762297" cy="4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문제 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08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ko-KR"/>
              <a:t>문제 리스트에서 문제를 확인할 수 있다.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제출을 원할 시 제출하기 클릭</a:t>
            </a:r>
            <a:endParaRPr/>
          </a:p>
        </p:txBody>
      </p:sp>
      <p:pic>
        <p:nvPicPr>
          <p:cNvPr id="716" name="Google Shape;716;p10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46867" y="1532951"/>
            <a:ext cx="8498247" cy="422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9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9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문제입력을 잘못했을 시 수정 또는 삭제 가능</a:t>
            </a:r>
            <a:endParaRPr/>
          </a:p>
        </p:txBody>
      </p:sp>
      <p:pic>
        <p:nvPicPr>
          <p:cNvPr id="723" name="Google Shape;723;p10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723667" y="1942051"/>
            <a:ext cx="4696933" cy="29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0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262667" y="1942051"/>
            <a:ext cx="5223235" cy="297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0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풀이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10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풀지 못하는 문제의 풀이를 확인할 수 있다.</a:t>
            </a:r>
            <a:endParaRPr/>
          </a:p>
        </p:txBody>
      </p:sp>
      <p:pic>
        <p:nvPicPr>
          <p:cNvPr id="731" name="Google Shape;731;p11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729401" y="1532951"/>
            <a:ext cx="8598732" cy="35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1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채점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11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제출한 문제의 정답 결과를 확인할 수 있다.</a:t>
            </a:r>
            <a:endParaRPr/>
          </a:p>
        </p:txBody>
      </p:sp>
      <p:pic>
        <p:nvPicPr>
          <p:cNvPr id="738" name="Google Shape;738;p11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532951"/>
            <a:ext cx="11785599" cy="378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랭킹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12"/>
          <p:cNvSpPr txBox="1"/>
          <p:nvPr/>
        </p:nvSpPr>
        <p:spPr>
          <a:xfrm>
            <a:off x="1637200" y="5913127"/>
            <a:ext cx="9173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사용자의 제출 개수에 따라 등수가 매겨지며, 총 제출 개수, 풀지 못한 개수, 정답비율을 확인할 수 있다.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원하는 등수의 아이디를 클릭 시 상대방과 본인의 문제 제출 현황을 알 수 있다.</a:t>
            </a:r>
            <a:endParaRPr/>
          </a:p>
        </p:txBody>
      </p:sp>
      <p:pic>
        <p:nvPicPr>
          <p:cNvPr id="745" name="Google Shape;745;p11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532950"/>
            <a:ext cx="11785599" cy="3463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3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대결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13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내가 푼 문제, 상대방이 푼 문제, 함께 푼 문제를 확인할 수 있다.</a:t>
            </a:r>
            <a:endParaRPr/>
          </a:p>
        </p:txBody>
      </p:sp>
      <p:pic>
        <p:nvPicPr>
          <p:cNvPr id="752" name="Google Shape;752;p11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18367" y="1693425"/>
            <a:ext cx="10946503" cy="37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동영상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14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사용자를 위한 동영상 서비스 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알고리즘 관련 제목, 등록일과 조회수를 확인할 수 있다.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이미지 클릭 시 동영상 재생</a:t>
            </a:r>
            <a:endParaRPr/>
          </a:p>
        </p:txBody>
      </p:sp>
      <p:pic>
        <p:nvPicPr>
          <p:cNvPr id="759" name="Google Shape;759;p11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08851" y="1532951"/>
            <a:ext cx="11174285" cy="422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중복검사를 실행하여 중복된 아이디가 있는지 확인한다.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(중복되지 않은 아이디일 경우 나오는 화면)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7" descr="3.아이디 중복검사_성공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3077029" y="1644566"/>
            <a:ext cx="6193023" cy="402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실외, 나무, 건물이(가) 표시된 사진&#10;&#10;자동 생성된 설명">
            <a:extLst>
              <a:ext uri="{FF2B5EF4-FFF2-40B4-BE49-F238E27FC236}">
                <a16:creationId xmlns="" xmlns:a16="http://schemas.microsoft.com/office/drawing/2014/main" id="{FDF86F23-7EB5-4E3C-A8E8-E4F2988F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340" b="266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grpSp>
        <p:nvGrpSpPr>
          <p:cNvPr id="2" name="그룹 10">
            <a:extLst>
              <a:ext uri="{FF2B5EF4-FFF2-40B4-BE49-F238E27FC236}">
                <a16:creationId xmlns="" xmlns:a16="http://schemas.microsoft.com/office/drawing/2014/main" id="{184C396A-B485-4243-B4C6-A2122384DBB3}"/>
              </a:ext>
            </a:extLst>
          </p:cNvPr>
          <p:cNvGrpSpPr/>
          <p:nvPr/>
        </p:nvGrpSpPr>
        <p:grpSpPr>
          <a:xfrm>
            <a:off x="5070722" y="453678"/>
            <a:ext cx="2050562" cy="788503"/>
            <a:chOff x="232023" y="1972206"/>
            <a:chExt cx="2050562" cy="788503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9EF56445-2F1D-4A04-B7F4-8A2673590B90}"/>
                </a:ext>
              </a:extLst>
            </p:cNvPr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58B2403-963E-416C-85E0-D66E86054642}"/>
                </a:ext>
              </a:extLst>
            </p:cNvPr>
            <p:cNvSpPr txBox="1"/>
            <p:nvPr/>
          </p:nvSpPr>
          <p:spPr>
            <a:xfrm>
              <a:off x="232023" y="1994084"/>
              <a:ext cx="20505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300" dirty="0" smtClean="0">
                  <a:solidFill>
                    <a:schemeClr val="bg1"/>
                  </a:solidFill>
                </a:rPr>
                <a:t>Project</a:t>
              </a:r>
              <a:endParaRPr lang="ko-KR" altLang="en-US" sz="40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83D131F-64BB-4C4E-A4F8-EBE2DEB714A0}"/>
              </a:ext>
            </a:extLst>
          </p:cNvPr>
          <p:cNvSpPr txBox="1"/>
          <p:nvPr/>
        </p:nvSpPr>
        <p:spPr>
          <a:xfrm>
            <a:off x="2739792" y="1756762"/>
            <a:ext cx="56477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600" dirty="0" smtClean="0">
                <a:solidFill>
                  <a:schemeClr val="bg1"/>
                </a:solidFill>
              </a:rPr>
              <a:t>-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프로젝트 추가</a:t>
            </a:r>
          </a:p>
          <a:p>
            <a:r>
              <a:rPr lang="en-US" altLang="ko-KR" sz="5400" b="1" spc="600" dirty="0" smtClean="0">
                <a:solidFill>
                  <a:schemeClr val="bg1"/>
                </a:solidFill>
              </a:rPr>
              <a:t>-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프로젝트 탈퇴</a:t>
            </a:r>
          </a:p>
          <a:p>
            <a:r>
              <a:rPr lang="en-US" altLang="ko-KR" sz="5400" b="1" spc="600" dirty="0" smtClean="0">
                <a:solidFill>
                  <a:schemeClr val="bg1"/>
                </a:solidFill>
              </a:rPr>
              <a:t>-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프로젝트 관리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r>
              <a:rPr lang="en-US" altLang="ko-KR" sz="5400" b="1" spc="600" dirty="0" smtClean="0">
                <a:solidFill>
                  <a:schemeClr val="bg1"/>
                </a:solidFill>
              </a:rPr>
              <a:t>-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프로젝트 수정</a:t>
            </a:r>
            <a:endParaRPr lang="ko-KR" altLang="en-US" sz="5400" b="1" spc="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1605002"/>
            <a:ext cx="546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8EF8B5A6-03EE-4CDE-8BE0-40194A6CFF99}"/>
              </a:ext>
            </a:extLst>
          </p:cNvPr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5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목록/ 탈퇴모달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11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532950"/>
            <a:ext cx="11785600" cy="430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1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350434" y="4646124"/>
            <a:ext cx="5622735" cy="20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추가</a:t>
            </a:r>
            <a:endParaRPr/>
          </a:p>
        </p:txBody>
      </p:sp>
      <p:sp>
        <p:nvSpPr>
          <p:cNvPr id="777" name="Google Shape;777;p117"/>
          <p:cNvSpPr txBox="1">
            <a:spLocks noGrp="1"/>
          </p:cNvSpPr>
          <p:nvPr>
            <p:ph type="body" idx="1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8" name="Google Shape;778;p11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1626113"/>
            <a:ext cx="12192000" cy="44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17"/>
          <p:cNvPicPr preferRelativeResize="0"/>
          <p:nvPr/>
        </p:nvPicPr>
        <p:blipFill rotWithShape="1">
          <a:blip r:embed="rId4" cstate="print">
            <a:alphaModFix/>
          </a:blip>
          <a:srcRect t="56440"/>
          <a:stretch/>
        </p:blipFill>
        <p:spPr>
          <a:xfrm>
            <a:off x="5994400" y="3361050"/>
            <a:ext cx="6121400" cy="2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7"/>
          <p:cNvPicPr preferRelativeResize="0"/>
          <p:nvPr/>
        </p:nvPicPr>
        <p:blipFill rotWithShape="1">
          <a:blip r:embed="rId4" cstate="print">
            <a:alphaModFix/>
          </a:blip>
          <a:srcRect b="44264"/>
          <a:stretch/>
        </p:blipFill>
        <p:spPr>
          <a:xfrm>
            <a:off x="0" y="2822150"/>
            <a:ext cx="6121400" cy="3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수정</a:t>
            </a:r>
            <a:endParaRPr/>
          </a:p>
        </p:txBody>
      </p:sp>
      <p:sp>
        <p:nvSpPr>
          <p:cNvPr id="786" name="Google Shape;786;p118"/>
          <p:cNvSpPr txBox="1">
            <a:spLocks noGrp="1"/>
          </p:cNvSpPr>
          <p:nvPr>
            <p:ph type="body" idx="1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7" name="Google Shape;787;p11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1626113"/>
            <a:ext cx="12192000" cy="44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18"/>
          <p:cNvPicPr preferRelativeResize="0"/>
          <p:nvPr/>
        </p:nvPicPr>
        <p:blipFill rotWithShape="1">
          <a:blip r:embed="rId4" cstate="print">
            <a:alphaModFix/>
          </a:blip>
          <a:srcRect t="56440"/>
          <a:stretch/>
        </p:blipFill>
        <p:spPr>
          <a:xfrm>
            <a:off x="5994400" y="3361050"/>
            <a:ext cx="6121400" cy="2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18"/>
          <p:cNvPicPr preferRelativeResize="0"/>
          <p:nvPr/>
        </p:nvPicPr>
        <p:blipFill rotWithShape="1">
          <a:blip r:embed="rId4" cstate="print">
            <a:alphaModFix/>
          </a:blip>
          <a:srcRect b="44264"/>
          <a:stretch/>
        </p:blipFill>
        <p:spPr>
          <a:xfrm>
            <a:off x="0" y="2822150"/>
            <a:ext cx="6121400" cy="34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8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-118400" y="2745950"/>
            <a:ext cx="1684133" cy="4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9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상세</a:t>
            </a:r>
            <a:endParaRPr/>
          </a:p>
        </p:txBody>
      </p:sp>
      <p:sp>
        <p:nvSpPr>
          <p:cNvPr id="796" name="Google Shape;796;p119"/>
          <p:cNvSpPr txBox="1">
            <a:spLocks noGrp="1"/>
          </p:cNvSpPr>
          <p:nvPr>
            <p:ph type="body" idx="1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7" name="Google Shape;797;p119"/>
          <p:cNvPicPr preferRelativeResize="0"/>
          <p:nvPr/>
        </p:nvPicPr>
        <p:blipFill rotWithShape="1">
          <a:blip r:embed="rId3" cstate="print">
            <a:alphaModFix/>
          </a:blip>
          <a:srcRect b="47324"/>
          <a:stretch/>
        </p:blipFill>
        <p:spPr>
          <a:xfrm>
            <a:off x="149134" y="3041294"/>
            <a:ext cx="5946868" cy="305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1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0" y="1580003"/>
            <a:ext cx="12191997" cy="1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19"/>
          <p:cNvPicPr preferRelativeResize="0"/>
          <p:nvPr/>
        </p:nvPicPr>
        <p:blipFill rotWithShape="1">
          <a:blip r:embed="rId3" cstate="print">
            <a:alphaModFix/>
          </a:blip>
          <a:srcRect t="66813"/>
          <a:stretch/>
        </p:blipFill>
        <p:spPr>
          <a:xfrm>
            <a:off x="6157433" y="3964575"/>
            <a:ext cx="5889867" cy="1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0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팀원 프로젝트 상세</a:t>
            </a:r>
            <a:endParaRPr/>
          </a:p>
        </p:txBody>
      </p:sp>
      <p:sp>
        <p:nvSpPr>
          <p:cNvPr id="805" name="Google Shape;805;p120"/>
          <p:cNvSpPr txBox="1">
            <a:spLocks noGrp="1"/>
          </p:cNvSpPr>
          <p:nvPr>
            <p:ph type="body" idx="1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6" name="Google Shape;806;p12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1816629"/>
            <a:ext cx="12192000" cy="322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1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추가/ 수정</a:t>
            </a:r>
            <a:endParaRPr/>
          </a:p>
        </p:txBody>
      </p:sp>
      <p:sp>
        <p:nvSpPr>
          <p:cNvPr id="812" name="Google Shape;812;p121"/>
          <p:cNvSpPr txBox="1">
            <a:spLocks noGrp="1"/>
          </p:cNvSpPr>
          <p:nvPr>
            <p:ph type="body" idx="1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3" name="Google Shape;813;p12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98693" y="4006220"/>
            <a:ext cx="6013067" cy="20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814;p121"/>
          <p:cNvGrpSpPr/>
          <p:nvPr/>
        </p:nvGrpSpPr>
        <p:grpSpPr>
          <a:xfrm>
            <a:off x="398693" y="1716945"/>
            <a:ext cx="6013067" cy="2058000"/>
            <a:chOff x="4617820" y="3029345"/>
            <a:chExt cx="4509800" cy="2058000"/>
          </a:xfrm>
        </p:grpSpPr>
        <p:pic>
          <p:nvPicPr>
            <p:cNvPr id="815" name="Google Shape;815;p121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617820" y="3029345"/>
              <a:ext cx="4509800" cy="20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21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4617825" y="3029350"/>
              <a:ext cx="656775" cy="235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7" name="Google Shape;817;p121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695432" y="3429013"/>
            <a:ext cx="5143136" cy="133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실외, 나무, 건물이(가) 표시된 사진&#10;&#10;자동 생성된 설명">
            <a:extLst>
              <a:ext uri="{FF2B5EF4-FFF2-40B4-BE49-F238E27FC236}">
                <a16:creationId xmlns="" xmlns:a16="http://schemas.microsoft.com/office/drawing/2014/main" id="{FDF86F23-7EB5-4E3C-A8E8-E4F2988F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340" b="266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grpSp>
        <p:nvGrpSpPr>
          <p:cNvPr id="2" name="그룹 10">
            <a:extLst>
              <a:ext uri="{FF2B5EF4-FFF2-40B4-BE49-F238E27FC236}">
                <a16:creationId xmlns="" xmlns:a16="http://schemas.microsoft.com/office/drawing/2014/main" id="{184C396A-B485-4243-B4C6-A2122384DBB3}"/>
              </a:ext>
            </a:extLst>
          </p:cNvPr>
          <p:cNvGrpSpPr/>
          <p:nvPr/>
        </p:nvGrpSpPr>
        <p:grpSpPr>
          <a:xfrm>
            <a:off x="5105399" y="453678"/>
            <a:ext cx="1981200" cy="788503"/>
            <a:chOff x="266700" y="1972206"/>
            <a:chExt cx="1981200" cy="788503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9EF56445-2F1D-4A04-B7F4-8A2673590B90}"/>
                </a:ext>
              </a:extLst>
            </p:cNvPr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58B2403-963E-416C-85E0-D66E86054642}"/>
                </a:ext>
              </a:extLst>
            </p:cNvPr>
            <p:cNvSpPr txBox="1"/>
            <p:nvPr/>
          </p:nvSpPr>
          <p:spPr>
            <a:xfrm>
              <a:off x="651206" y="1994084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300" dirty="0" smtClean="0">
                  <a:solidFill>
                    <a:schemeClr val="bg1"/>
                  </a:solidFill>
                </a:rPr>
                <a:t>End</a:t>
              </a:r>
              <a:endParaRPr lang="ko-KR" altLang="en-US" sz="4000" spc="3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1605002"/>
            <a:ext cx="546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8EF8B5A6-03EE-4CDE-8BE0-40194A6CFF99}"/>
              </a:ext>
            </a:extLst>
          </p:cNvPr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5C00803-5D62-4DDC-8F66-5127BD603C56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DE9F634-4134-4BCF-879A-017CFBF4E700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8566875-F742-43B6-8CFC-F95662D18BE7}"/>
              </a:ext>
            </a:extLst>
          </p:cNvPr>
          <p:cNvSpPr txBox="1"/>
          <p:nvPr/>
        </p:nvSpPr>
        <p:spPr>
          <a:xfrm>
            <a:off x="293611" y="200987"/>
            <a:ext cx="1369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Data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5134904B-0486-4E2E-823B-1014BD3BCBFD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7139EBB0-C8E5-4548-B458-0E99FD0FB0C8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08AD908-9FBF-40D6-BA66-0238B1202EFB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syst34\Desktop\e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7197" y="976312"/>
            <a:ext cx="10308457" cy="5754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283093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일치 여부를 확인하여 비밀번호를 정확히 입력시킨다.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(비밀번호 일치 실패 시 나오는 화면)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8" descr="4.비밀번호 일치_실패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3193143" y="1665938"/>
            <a:ext cx="6061167" cy="393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=""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=""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=""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26936" y="295275"/>
            <a:ext cx="6774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/>
              <a:t>Development environment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=""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=""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=""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5DF9DAB-F6E8-4B3F-BAAF-A191C9EB1DFE}"/>
              </a:ext>
            </a:extLst>
          </p:cNvPr>
          <p:cNvGrpSpPr/>
          <p:nvPr/>
        </p:nvGrpSpPr>
        <p:grpSpPr>
          <a:xfrm>
            <a:off x="1860331" y="2326664"/>
            <a:ext cx="1965434" cy="1965434"/>
            <a:chOff x="2306320" y="2052320"/>
            <a:chExt cx="2633542" cy="2633542"/>
          </a:xfrm>
        </p:grpSpPr>
        <p:sp>
          <p:nvSpPr>
            <p:cNvPr id="11" name="원호 10">
              <a:extLst>
                <a:ext uri="{FF2B5EF4-FFF2-40B4-BE49-F238E27FC236}">
                  <a16:creationId xmlns="" xmlns:a16="http://schemas.microsoft.com/office/drawing/2014/main" id="{8C7EB76C-FCDC-4FE1-AF2B-7C17BDD459CD}"/>
                </a:ext>
              </a:extLst>
            </p:cNvPr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name="adj1" fmla="val 16029660"/>
                <a:gd name="adj2" fmla="val 21546426"/>
              </a:avLst>
            </a:prstGeom>
            <a:ln w="381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원호 11">
              <a:extLst>
                <a:ext uri="{FF2B5EF4-FFF2-40B4-BE49-F238E27FC236}">
                  <a16:creationId xmlns="" xmlns:a16="http://schemas.microsoft.com/office/drawing/2014/main" id="{F70B2338-E8CF-4743-BE32-B26CF0C34780}"/>
                </a:ext>
              </a:extLst>
            </p:cNvPr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name="adj1" fmla="val 5320067"/>
                <a:gd name="adj2" fmla="val 0"/>
              </a:avLst>
            </a:prstGeom>
            <a:ln w="381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C14A0E49-D8CB-4EF9-9609-FCC1B52C29F4}"/>
              </a:ext>
            </a:extLst>
          </p:cNvPr>
          <p:cNvGrpSpPr/>
          <p:nvPr/>
        </p:nvGrpSpPr>
        <p:grpSpPr>
          <a:xfrm>
            <a:off x="5113283" y="2296208"/>
            <a:ext cx="1965434" cy="1965434"/>
            <a:chOff x="2306320" y="2052320"/>
            <a:chExt cx="2633542" cy="2633542"/>
          </a:xfrm>
        </p:grpSpPr>
        <p:sp>
          <p:nvSpPr>
            <p:cNvPr id="14" name="원호 13">
              <a:extLst>
                <a:ext uri="{FF2B5EF4-FFF2-40B4-BE49-F238E27FC236}">
                  <a16:creationId xmlns="" xmlns:a16="http://schemas.microsoft.com/office/drawing/2014/main" id="{DF85913A-8B4E-40E7-8814-1234EF545F87}"/>
                </a:ext>
              </a:extLst>
            </p:cNvPr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name="adj1" fmla="val 14005023"/>
                <a:gd name="adj2" fmla="val 21546426"/>
              </a:avLst>
            </a:prstGeom>
            <a:ln w="381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호 14">
              <a:extLst>
                <a:ext uri="{FF2B5EF4-FFF2-40B4-BE49-F238E27FC236}">
                  <a16:creationId xmlns="" xmlns:a16="http://schemas.microsoft.com/office/drawing/2014/main" id="{42B4F13E-2833-4F0C-AB44-41E1232635E6}"/>
                </a:ext>
              </a:extLst>
            </p:cNvPr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name="adj1" fmla="val 5320067"/>
                <a:gd name="adj2" fmla="val 19460305"/>
              </a:avLst>
            </a:prstGeom>
            <a:ln w="381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5633C04E-F914-4F9E-BF68-62FC7E1E4F71}"/>
              </a:ext>
            </a:extLst>
          </p:cNvPr>
          <p:cNvGrpSpPr/>
          <p:nvPr/>
        </p:nvGrpSpPr>
        <p:grpSpPr>
          <a:xfrm>
            <a:off x="8366235" y="2326664"/>
            <a:ext cx="1965434" cy="1965434"/>
            <a:chOff x="2306320" y="2052320"/>
            <a:chExt cx="2633542" cy="2633542"/>
          </a:xfrm>
        </p:grpSpPr>
        <p:sp>
          <p:nvSpPr>
            <p:cNvPr id="17" name="원호 16">
              <a:extLst>
                <a:ext uri="{FF2B5EF4-FFF2-40B4-BE49-F238E27FC236}">
                  <a16:creationId xmlns="" xmlns:a16="http://schemas.microsoft.com/office/drawing/2014/main" id="{7E046C5D-71FC-42E2-8E1D-696E25DA4443}"/>
                </a:ext>
              </a:extLst>
            </p:cNvPr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name="adj1" fmla="val 10523546"/>
                <a:gd name="adj2" fmla="val 21546426"/>
              </a:avLst>
            </a:prstGeom>
            <a:ln w="381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>
              <a:extLst>
                <a:ext uri="{FF2B5EF4-FFF2-40B4-BE49-F238E27FC236}">
                  <a16:creationId xmlns="" xmlns:a16="http://schemas.microsoft.com/office/drawing/2014/main" id="{9362ACD5-F6D8-48CF-BB9E-A07D5E34E14B}"/>
                </a:ext>
              </a:extLst>
            </p:cNvPr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name="adj1" fmla="val 5320067"/>
                <a:gd name="adj2" fmla="val 16420915"/>
              </a:avLst>
            </a:prstGeom>
            <a:ln w="381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0C07FE-4C3F-49FD-825C-5900ECE0DAC0}"/>
              </a:ext>
            </a:extLst>
          </p:cNvPr>
          <p:cNvSpPr txBox="1"/>
          <p:nvPr/>
        </p:nvSpPr>
        <p:spPr>
          <a:xfrm>
            <a:off x="234034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87523C5-EF77-4960-ACE1-CE4E9EE97800}"/>
              </a:ext>
            </a:extLst>
          </p:cNvPr>
          <p:cNvSpPr txBox="1"/>
          <p:nvPr/>
        </p:nvSpPr>
        <p:spPr>
          <a:xfrm>
            <a:off x="5593298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6C02709-2F0D-42E4-AB47-93A7824D831F}"/>
              </a:ext>
            </a:extLst>
          </p:cNvPr>
          <p:cNvSpPr txBox="1"/>
          <p:nvPr/>
        </p:nvSpPr>
        <p:spPr>
          <a:xfrm>
            <a:off x="8846250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양쪽 대괄호 21">
            <a:extLst>
              <a:ext uri="{FF2B5EF4-FFF2-40B4-BE49-F238E27FC236}">
                <a16:creationId xmlns="" xmlns:a16="http://schemas.microsoft.com/office/drawing/2014/main" id="{52C1CE24-2074-496E-9644-1E64D7D7B864}"/>
              </a:ext>
            </a:extLst>
          </p:cNvPr>
          <p:cNvSpPr/>
          <p:nvPr/>
        </p:nvSpPr>
        <p:spPr>
          <a:xfrm>
            <a:off x="1574580" y="4939861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대괄호 22">
            <a:extLst>
              <a:ext uri="{FF2B5EF4-FFF2-40B4-BE49-F238E27FC236}">
                <a16:creationId xmlns="" xmlns:a16="http://schemas.microsoft.com/office/drawing/2014/main" id="{D876B8A3-1D31-4696-A653-15927E532686}"/>
              </a:ext>
            </a:extLst>
          </p:cNvPr>
          <p:cNvSpPr/>
          <p:nvPr/>
        </p:nvSpPr>
        <p:spPr>
          <a:xfrm>
            <a:off x="4832656" y="4982427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대괄호 23">
            <a:extLst>
              <a:ext uri="{FF2B5EF4-FFF2-40B4-BE49-F238E27FC236}">
                <a16:creationId xmlns="" xmlns:a16="http://schemas.microsoft.com/office/drawing/2014/main" id="{49EE2FC6-91DC-4364-8ED9-F82C069650C4}"/>
              </a:ext>
            </a:extLst>
          </p:cNvPr>
          <p:cNvSpPr/>
          <p:nvPr/>
        </p:nvSpPr>
        <p:spPr>
          <a:xfrm>
            <a:off x="8090732" y="5024993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7F08DF2-6719-4274-8C91-B0F1856A396A}"/>
              </a:ext>
            </a:extLst>
          </p:cNvPr>
          <p:cNvSpPr txBox="1"/>
          <p:nvPr/>
        </p:nvSpPr>
        <p:spPr>
          <a:xfrm>
            <a:off x="1728708" y="5091920"/>
            <a:ext cx="2218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JAVA(+JSP)</a:t>
            </a:r>
            <a:endParaRPr lang="ko-KR" alt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993D63B-2C21-4152-A65F-E93305AD7BDA}"/>
              </a:ext>
            </a:extLst>
          </p:cNvPr>
          <p:cNvSpPr txBox="1"/>
          <p:nvPr/>
        </p:nvSpPr>
        <p:spPr>
          <a:xfrm>
            <a:off x="5093966" y="5091920"/>
            <a:ext cx="2004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JavaScript</a:t>
            </a:r>
            <a:endParaRPr lang="ko-KR" alt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26B12DD-03F9-4745-8B6C-447FC8D84449}"/>
              </a:ext>
            </a:extLst>
          </p:cNvPr>
          <p:cNvSpPr txBox="1"/>
          <p:nvPr/>
        </p:nvSpPr>
        <p:spPr>
          <a:xfrm>
            <a:off x="8702297" y="509192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Oracle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="" xmlns:p14="http://schemas.microsoft.com/office/powerpoint/2010/main" val="3586888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992772E3-EEDF-481E-9FBA-A06DF8E2C5C0}"/>
              </a:ext>
            </a:extLst>
          </p:cNvPr>
          <p:cNvGrpSpPr/>
          <p:nvPr/>
        </p:nvGrpSpPr>
        <p:grpSpPr>
          <a:xfrm>
            <a:off x="10271052" y="-1296983"/>
            <a:ext cx="3687422" cy="3645053"/>
            <a:chOff x="3665621" y="966538"/>
            <a:chExt cx="5022740" cy="4965028"/>
          </a:xfrm>
        </p:grpSpPr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E331EE02-69E0-49E8-ABBB-3116A6039A61}"/>
                </a:ext>
              </a:extLst>
            </p:cNvPr>
            <p:cNvSpPr/>
            <p:nvPr/>
          </p:nvSpPr>
          <p:spPr>
            <a:xfrm>
              <a:off x="4878362" y="2225840"/>
              <a:ext cx="3705726" cy="370572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7BA1F475-3123-4F49-99FA-E4E1B3F13618}"/>
                </a:ext>
              </a:extLst>
            </p:cNvPr>
            <p:cNvSpPr/>
            <p:nvPr/>
          </p:nvSpPr>
          <p:spPr>
            <a:xfrm>
              <a:off x="3665621" y="1576137"/>
              <a:ext cx="3705726" cy="370572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2146A742-78B3-4AA6-AEE3-ED0EF5C61A44}"/>
                </a:ext>
              </a:extLst>
            </p:cNvPr>
            <p:cNvGrpSpPr/>
            <p:nvPr/>
          </p:nvGrpSpPr>
          <p:grpSpPr>
            <a:xfrm>
              <a:off x="4507830" y="1892967"/>
              <a:ext cx="3601453" cy="3601453"/>
              <a:chOff x="3465094" y="465222"/>
              <a:chExt cx="6007768" cy="6007768"/>
            </a:xfrm>
          </p:grpSpPr>
          <p:sp>
            <p:nvSpPr>
              <p:cNvPr id="2" name="원호 1">
                <a:extLst>
                  <a:ext uri="{FF2B5EF4-FFF2-40B4-BE49-F238E27FC236}">
                    <a16:creationId xmlns="" xmlns:a16="http://schemas.microsoft.com/office/drawing/2014/main" id="{F08E46D6-63D6-4A4D-A61B-8FF17646E281}"/>
                  </a:ext>
                </a:extLst>
              </p:cNvPr>
              <p:cNvSpPr/>
              <p:nvPr/>
            </p:nvSpPr>
            <p:spPr>
              <a:xfrm>
                <a:off x="3465094" y="465222"/>
                <a:ext cx="5855368" cy="5855368"/>
              </a:xfrm>
              <a:prstGeom prst="arc">
                <a:avLst>
                  <a:gd name="adj1" fmla="val 5419477"/>
                  <a:gd name="adj2" fmla="val 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원호 2">
                <a:extLst>
                  <a:ext uri="{FF2B5EF4-FFF2-40B4-BE49-F238E27FC236}">
                    <a16:creationId xmlns="" xmlns:a16="http://schemas.microsoft.com/office/drawing/2014/main" id="{79B29866-C69B-4EBF-89FD-D3A6C1DCACA5}"/>
                  </a:ext>
                </a:extLst>
              </p:cNvPr>
              <p:cNvSpPr/>
              <p:nvPr/>
            </p:nvSpPr>
            <p:spPr>
              <a:xfrm rot="10800000">
                <a:off x="3617494" y="617622"/>
                <a:ext cx="5855368" cy="5855368"/>
              </a:xfrm>
              <a:prstGeom prst="arc">
                <a:avLst>
                  <a:gd name="adj1" fmla="val 5419477"/>
                  <a:gd name="adj2" fmla="val 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8677C321-0A04-4D44-BE62-A107157E8D70}"/>
                </a:ext>
              </a:extLst>
            </p:cNvPr>
            <p:cNvSpPr/>
            <p:nvPr/>
          </p:nvSpPr>
          <p:spPr>
            <a:xfrm>
              <a:off x="4982635" y="966538"/>
              <a:ext cx="3705726" cy="370572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5EE3C31B-3AF8-447B-A17E-D87456162F10}"/>
              </a:ext>
            </a:extLst>
          </p:cNvPr>
          <p:cNvGrpSpPr/>
          <p:nvPr/>
        </p:nvGrpSpPr>
        <p:grpSpPr>
          <a:xfrm>
            <a:off x="-1389320" y="4308100"/>
            <a:ext cx="3687422" cy="3645053"/>
            <a:chOff x="3665621" y="966538"/>
            <a:chExt cx="5022740" cy="4965028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B6D5981D-8CDB-4C74-934F-04397B1EEF83}"/>
                </a:ext>
              </a:extLst>
            </p:cNvPr>
            <p:cNvSpPr/>
            <p:nvPr/>
          </p:nvSpPr>
          <p:spPr>
            <a:xfrm>
              <a:off x="4878362" y="2225840"/>
              <a:ext cx="3705726" cy="370572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625D7E9E-7236-4536-A530-D186E1AD0B43}"/>
                </a:ext>
              </a:extLst>
            </p:cNvPr>
            <p:cNvSpPr/>
            <p:nvPr/>
          </p:nvSpPr>
          <p:spPr>
            <a:xfrm>
              <a:off x="3665621" y="1576137"/>
              <a:ext cx="3705726" cy="370572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33A33268-0E09-4F6B-927B-D3AFCDF1C8D2}"/>
                </a:ext>
              </a:extLst>
            </p:cNvPr>
            <p:cNvGrpSpPr/>
            <p:nvPr/>
          </p:nvGrpSpPr>
          <p:grpSpPr>
            <a:xfrm>
              <a:off x="4507830" y="1892967"/>
              <a:ext cx="3601453" cy="3601453"/>
              <a:chOff x="3465094" y="465222"/>
              <a:chExt cx="6007768" cy="6007768"/>
            </a:xfrm>
          </p:grpSpPr>
          <p:sp>
            <p:nvSpPr>
              <p:cNvPr id="14" name="원호 13">
                <a:extLst>
                  <a:ext uri="{FF2B5EF4-FFF2-40B4-BE49-F238E27FC236}">
                    <a16:creationId xmlns="" xmlns:a16="http://schemas.microsoft.com/office/drawing/2014/main" id="{23FD0F73-6B50-4389-8391-6095C413DBAD}"/>
                  </a:ext>
                </a:extLst>
              </p:cNvPr>
              <p:cNvSpPr/>
              <p:nvPr/>
            </p:nvSpPr>
            <p:spPr>
              <a:xfrm>
                <a:off x="3465094" y="465222"/>
                <a:ext cx="5855368" cy="5855368"/>
              </a:xfrm>
              <a:prstGeom prst="arc">
                <a:avLst>
                  <a:gd name="adj1" fmla="val 5419477"/>
                  <a:gd name="adj2" fmla="val 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원호 14">
                <a:extLst>
                  <a:ext uri="{FF2B5EF4-FFF2-40B4-BE49-F238E27FC236}">
                    <a16:creationId xmlns="" xmlns:a16="http://schemas.microsoft.com/office/drawing/2014/main" id="{D93B2A53-AA1D-4E06-A521-AC22DF28D8AA}"/>
                  </a:ext>
                </a:extLst>
              </p:cNvPr>
              <p:cNvSpPr/>
              <p:nvPr/>
            </p:nvSpPr>
            <p:spPr>
              <a:xfrm rot="10800000">
                <a:off x="3617494" y="617622"/>
                <a:ext cx="5855368" cy="5855368"/>
              </a:xfrm>
              <a:prstGeom prst="arc">
                <a:avLst>
                  <a:gd name="adj1" fmla="val 5419477"/>
                  <a:gd name="adj2" fmla="val 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C7D9E416-6243-4346-9207-C6C814BC73F9}"/>
                </a:ext>
              </a:extLst>
            </p:cNvPr>
            <p:cNvSpPr/>
            <p:nvPr/>
          </p:nvSpPr>
          <p:spPr>
            <a:xfrm>
              <a:off x="4982635" y="966538"/>
              <a:ext cx="3705726" cy="370572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9203DF7-5398-4684-8DFB-1ABAD1F396CD}"/>
              </a:ext>
            </a:extLst>
          </p:cNvPr>
          <p:cNvSpPr txBox="1"/>
          <p:nvPr/>
        </p:nvSpPr>
        <p:spPr>
          <a:xfrm>
            <a:off x="3790664" y="2320379"/>
            <a:ext cx="48675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atin typeface="Merriweather"/>
                <a:ea typeface="Merriweather"/>
                <a:cs typeface="Merriweather"/>
                <a:sym typeface="Merriweather"/>
              </a:rPr>
              <a:t>Review</a:t>
            </a:r>
            <a:endParaRPr lang="ko-KR" altLang="en-US" sz="8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38504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8ECF8CF2-DACB-4CBB-A89C-F575B9C2BFD8}"/>
              </a:ext>
            </a:extLst>
          </p:cNvPr>
          <p:cNvGrpSpPr/>
          <p:nvPr/>
        </p:nvGrpSpPr>
        <p:grpSpPr>
          <a:xfrm>
            <a:off x="3057525" y="380999"/>
            <a:ext cx="5800725" cy="5800725"/>
            <a:chOff x="4116000" y="1449000"/>
            <a:chExt cx="3960000" cy="3960000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A2535A45-D249-4938-93E8-DFB016EB597A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34930F09-A09C-4EAD-B3B3-3A1F8A90DA09}"/>
                </a:ext>
              </a:extLst>
            </p:cNvPr>
            <p:cNvSpPr txBox="1"/>
            <p:nvPr/>
          </p:nvSpPr>
          <p:spPr>
            <a:xfrm>
              <a:off x="4805137" y="1692202"/>
              <a:ext cx="2607736" cy="1155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박준우</a:t>
              </a:r>
              <a:endParaRPr lang="en-US" altLang="ko-KR" sz="2000" b="1" dirty="0" smtClean="0"/>
            </a:p>
            <a:p>
              <a:pPr algn="ctr"/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It was very hard, but the team members listened well, followed well and harmoniously, and it was a really beneficial experience in a friendly atmosphere. I created a volume of 3 JSP bulletin boards so I really know what path to go and how to make it. I will be a more advanced developer</a:t>
              </a:r>
              <a:endParaRPr lang="ko-KR" altLang="en-US" sz="1200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930F09-A09C-4EAD-B3B3-3A1F8A90DA09}"/>
              </a:ext>
            </a:extLst>
          </p:cNvPr>
          <p:cNvSpPr txBox="1"/>
          <p:nvPr/>
        </p:nvSpPr>
        <p:spPr>
          <a:xfrm>
            <a:off x="4114618" y="2880374"/>
            <a:ext cx="38198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업무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>
              <a:buFontTx/>
              <a:buChar char="-"/>
            </a:pPr>
            <a:r>
              <a:rPr lang="ko-KR" altLang="en-US" sz="1200" dirty="0" smtClean="0"/>
              <a:t> 팀장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발표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-</a:t>
            </a:r>
            <a:r>
              <a:rPr lang="ko-KR" altLang="en-US" sz="1200" dirty="0" smtClean="0"/>
              <a:t> 기초 </a:t>
            </a:r>
            <a:r>
              <a:rPr lang="en-US" altLang="ko-KR" sz="1200" dirty="0" smtClean="0"/>
              <a:t>ERD</a:t>
            </a:r>
            <a:endParaRPr lang="en-US" altLang="ko-KR" sz="1200" b="1" dirty="0"/>
          </a:p>
          <a:p>
            <a:pPr algn="ctr">
              <a:buFontTx/>
              <a:buChar char="-"/>
            </a:pP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Main CSS </a:t>
            </a:r>
            <a:r>
              <a:rPr lang="ko-KR" altLang="en-US" sz="1200" dirty="0" smtClean="0"/>
              <a:t>협업</a:t>
            </a:r>
            <a:endParaRPr lang="en-US" altLang="ko-KR" sz="1200" dirty="0" smtClean="0"/>
          </a:p>
          <a:p>
            <a:pPr algn="ctr">
              <a:buFontTx/>
              <a:buChar char="-"/>
            </a:pPr>
            <a:endParaRPr lang="en-US" altLang="ko-KR" sz="1200" dirty="0" smtClean="0"/>
          </a:p>
          <a:p>
            <a:pPr algn="ctr">
              <a:buFontTx/>
              <a:buChar char="-"/>
            </a:pPr>
            <a:r>
              <a:rPr lang="en-US" altLang="ko-KR" sz="1200" b="1" dirty="0" smtClean="0"/>
              <a:t> Board </a:t>
            </a:r>
            <a:r>
              <a:rPr lang="ko-KR" altLang="en-US" sz="1200" b="1" dirty="0" smtClean="0"/>
              <a:t>구현</a:t>
            </a:r>
            <a:endParaRPr lang="en-US" altLang="ko-KR" sz="1200" b="1" dirty="0" smtClean="0"/>
          </a:p>
          <a:p>
            <a:pPr algn="ctr">
              <a:buFontTx/>
              <a:buChar char="-"/>
            </a:pPr>
            <a:endParaRPr lang="en-US" altLang="ko-KR" sz="1200" b="1" dirty="0" smtClean="0"/>
          </a:p>
          <a:p>
            <a:pPr algn="ctr"/>
            <a:r>
              <a:rPr lang="en-US" altLang="ko-KR" sz="1200" dirty="0" smtClean="0"/>
              <a:t>- </a:t>
            </a:r>
            <a:r>
              <a:rPr lang="ko-KR" altLang="en-US" sz="1200" dirty="0" smtClean="0"/>
              <a:t>교재 추천 게시판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파일업로드</a:t>
            </a:r>
            <a:r>
              <a:rPr lang="en-US" altLang="ko-KR" sz="1200" dirty="0" smtClean="0"/>
              <a:t>, “</a:t>
            </a:r>
            <a:r>
              <a:rPr lang="ko-KR" altLang="en-US" sz="1200" dirty="0" smtClean="0"/>
              <a:t>좋아요</a:t>
            </a:r>
            <a:r>
              <a:rPr lang="en-US" altLang="ko-KR" sz="1200" dirty="0" smtClean="0"/>
              <a:t>” (</a:t>
            </a:r>
            <a:r>
              <a:rPr lang="en-US" altLang="ko-KR" sz="1200" dirty="0" err="1" smtClean="0"/>
              <a:t>ajax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수정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등록</a:t>
            </a:r>
            <a:r>
              <a:rPr lang="en-US" altLang="ko-KR" sz="1200" dirty="0" smtClean="0"/>
              <a:t>/  + </a:t>
            </a:r>
            <a:r>
              <a:rPr lang="ko-KR" altLang="en-US" sz="1200" dirty="0" err="1" smtClean="0"/>
              <a:t>댓글</a:t>
            </a:r>
            <a:r>
              <a:rPr lang="en-US" altLang="ko-KR" sz="1200" dirty="0" smtClean="0"/>
              <a:t>)</a:t>
            </a:r>
          </a:p>
          <a:p>
            <a:pPr algn="ctr"/>
            <a:r>
              <a:rPr lang="en-US" altLang="ko-KR" sz="1200" dirty="0" smtClean="0"/>
              <a:t>- </a:t>
            </a:r>
            <a:r>
              <a:rPr lang="ko-KR" altLang="en-US" sz="1200" dirty="0" smtClean="0"/>
              <a:t>자유 게시판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수정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등록</a:t>
            </a:r>
            <a:r>
              <a:rPr lang="en-US" altLang="ko-KR" sz="1200" dirty="0" smtClean="0"/>
              <a:t>+ </a:t>
            </a:r>
            <a:r>
              <a:rPr lang="ko-KR" altLang="en-US" sz="1200" dirty="0" err="1" smtClean="0"/>
              <a:t>댓글</a:t>
            </a:r>
            <a:r>
              <a:rPr lang="en-US" altLang="ko-KR" sz="1200" dirty="0" smtClean="0"/>
              <a:t>)</a:t>
            </a:r>
          </a:p>
          <a:p>
            <a:pPr algn="ctr">
              <a:buFontTx/>
              <a:buChar char="-"/>
            </a:pPr>
            <a:r>
              <a:rPr lang="ko-KR" altLang="en-US" sz="1200" dirty="0" smtClean="0"/>
              <a:t> 익명게시판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익명유지</a:t>
            </a:r>
            <a:r>
              <a:rPr lang="en-US" altLang="ko-KR" sz="1200" dirty="0" smtClean="0"/>
              <a:t> /</a:t>
            </a:r>
            <a:r>
              <a:rPr lang="ko-KR" altLang="en-US" sz="1200" dirty="0" smtClean="0"/>
              <a:t>수정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등록 </a:t>
            </a:r>
            <a:r>
              <a:rPr lang="en-US" altLang="ko-KR" sz="1200" dirty="0" smtClean="0"/>
              <a:t>+ </a:t>
            </a:r>
            <a:r>
              <a:rPr lang="ko-KR" altLang="en-US" sz="1200" dirty="0" err="1" smtClean="0"/>
              <a:t>댓글</a:t>
            </a:r>
            <a:r>
              <a:rPr lang="en-US" altLang="ko-KR" sz="1200" dirty="0" smtClean="0"/>
              <a:t>)</a:t>
            </a:r>
          </a:p>
          <a:p>
            <a:pPr algn="ctr">
              <a:buFontTx/>
              <a:buChar char="-"/>
            </a:pPr>
            <a:r>
              <a:rPr lang="ko-KR" altLang="en-US" sz="1200" dirty="0" smtClean="0"/>
              <a:t> 서적검색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네이버</a:t>
            </a:r>
            <a:r>
              <a:rPr lang="ko-KR" altLang="en-US" sz="1200" dirty="0" smtClean="0"/>
              <a:t> 검색 </a:t>
            </a:r>
            <a:r>
              <a:rPr lang="en-US" altLang="ko-KR" sz="1200" dirty="0" smtClean="0"/>
              <a:t>Open </a:t>
            </a:r>
            <a:r>
              <a:rPr lang="en-US" altLang="ko-KR" sz="1200" dirty="0" err="1" smtClean="0"/>
              <a:t>Api</a:t>
            </a:r>
            <a:r>
              <a:rPr lang="en-US" altLang="ko-KR" sz="1200" dirty="0" smtClean="0"/>
              <a:t>)</a:t>
            </a:r>
          </a:p>
          <a:p>
            <a:pPr algn="ctr">
              <a:buFontTx/>
              <a:buChar char="-"/>
            </a:pP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맛집</a:t>
            </a:r>
            <a:r>
              <a:rPr lang="ko-KR" altLang="en-US" sz="1200" dirty="0" smtClean="0"/>
              <a:t> 공유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다음 </a:t>
            </a:r>
            <a:r>
              <a:rPr lang="ko-KR" altLang="en-US" sz="1200" dirty="0" err="1" smtClean="0"/>
              <a:t>맵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Open </a:t>
            </a:r>
            <a:r>
              <a:rPr lang="en-US" altLang="ko-KR" sz="1200" dirty="0" err="1" smtClean="0"/>
              <a:t>Api</a:t>
            </a:r>
            <a:r>
              <a:rPr lang="en-US" altLang="ko-KR" sz="1200" dirty="0" smtClean="0"/>
              <a:t>)</a:t>
            </a:r>
          </a:p>
          <a:p>
            <a:pPr algn="ctr">
              <a:buFontTx/>
              <a:buChar char="-"/>
            </a:pP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BookMark</a:t>
            </a:r>
            <a:r>
              <a:rPr lang="en-US" altLang="ko-KR" sz="1200" dirty="0" smtClean="0"/>
              <a:t> (</a:t>
            </a:r>
            <a:r>
              <a:rPr lang="ko-KR" altLang="en-US" sz="1200" dirty="0" smtClean="0"/>
              <a:t>필요한 홈페이지 </a:t>
            </a:r>
            <a:r>
              <a:rPr lang="en-US" altLang="ko-KR" sz="1200" dirty="0" smtClean="0"/>
              <a:t>URL)</a:t>
            </a:r>
          </a:p>
          <a:p>
            <a:pPr algn="ctr">
              <a:buFontTx/>
              <a:buChar char="-"/>
            </a:pPr>
            <a:endParaRPr lang="en-US" altLang="ko-KR" sz="1200" b="1" dirty="0" smtClean="0"/>
          </a:p>
          <a:p>
            <a:pPr algn="ctr"/>
            <a:endParaRPr lang="en-US" altLang="ko-KR" sz="1200" dirty="0" smtClean="0"/>
          </a:p>
        </p:txBody>
      </p:sp>
    </p:spTree>
    <p:extLst>
      <p:ext uri="{BB962C8B-B14F-4D97-AF65-F5344CB8AC3E}">
        <p14:creationId xmlns="" xmlns:p14="http://schemas.microsoft.com/office/powerpoint/2010/main" val="517246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2535A45-D249-4938-93E8-DFB016EB597A}"/>
              </a:ext>
            </a:extLst>
          </p:cNvPr>
          <p:cNvSpPr/>
          <p:nvPr/>
        </p:nvSpPr>
        <p:spPr>
          <a:xfrm>
            <a:off x="3057525" y="380999"/>
            <a:ext cx="5800725" cy="580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930F09-A09C-4EAD-B3B3-3A1F8A90DA09}"/>
              </a:ext>
            </a:extLst>
          </p:cNvPr>
          <p:cNvSpPr txBox="1"/>
          <p:nvPr/>
        </p:nvSpPr>
        <p:spPr>
          <a:xfrm>
            <a:off x="4066993" y="737249"/>
            <a:ext cx="3819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강부경</a:t>
            </a:r>
            <a:endParaRPr lang="en-US" altLang="ko-KR" sz="2000" b="1" dirty="0" smtClean="0"/>
          </a:p>
          <a:p>
            <a:pPr algn="ctr"/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</a:t>
            </a:r>
            <a:r>
              <a:rPr lang="en-US" altLang="ko-KR" sz="1200" dirty="0" smtClean="0"/>
              <a:t>MVC Model2</a:t>
            </a:r>
            <a:r>
              <a:rPr lang="ko-KR" altLang="en-US" sz="1200" dirty="0" smtClean="0"/>
              <a:t>를 사용하여 구현한 게시판으로 서버의 흐름을 좀 더 깊이 이해할 수 있게 되었고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클라이언트 화면을 함께 디자인 하면서 한 발 더 웹 개발자의 길로 나아간 것 같아 뜻 깊었습니다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930F09-A09C-4EAD-B3B3-3A1F8A90DA09}"/>
              </a:ext>
            </a:extLst>
          </p:cNvPr>
          <p:cNvSpPr txBox="1"/>
          <p:nvPr/>
        </p:nvSpPr>
        <p:spPr>
          <a:xfrm>
            <a:off x="4009843" y="3051824"/>
            <a:ext cx="4210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업무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>
              <a:buFontTx/>
              <a:buChar char="-"/>
            </a:pPr>
            <a:r>
              <a:rPr lang="en-US" altLang="ko-KR" sz="1200" b="1" dirty="0" smtClean="0"/>
              <a:t>ALGORITHM </a:t>
            </a:r>
            <a:r>
              <a:rPr lang="ko-KR" altLang="en-US" sz="1200" b="1" dirty="0" smtClean="0"/>
              <a:t>구현</a:t>
            </a:r>
            <a:endParaRPr lang="en-US" altLang="ko-KR" sz="1200" b="1" dirty="0" smtClean="0"/>
          </a:p>
          <a:p>
            <a:pPr algn="ctr">
              <a:buFontTx/>
              <a:buChar char="-"/>
            </a:pPr>
            <a:endParaRPr lang="en-US" altLang="ko-KR" sz="1200" b="1" dirty="0" smtClean="0"/>
          </a:p>
          <a:p>
            <a:pPr algn="ctr">
              <a:buFontTx/>
              <a:buChar char="-"/>
            </a:pPr>
            <a:r>
              <a:rPr lang="ko-KR" altLang="en-US" sz="1200" dirty="0" smtClean="0"/>
              <a:t>알고리즘 문제 리스트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추가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수정</a:t>
            </a:r>
          </a:p>
          <a:p>
            <a:pPr algn="ctr">
              <a:buFontTx/>
              <a:buChar char="-"/>
            </a:pPr>
            <a:r>
              <a:rPr lang="ko-KR" altLang="en-US" sz="1200" dirty="0" smtClean="0"/>
              <a:t>풀이 리스트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추가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수정</a:t>
            </a:r>
          </a:p>
          <a:p>
            <a:pPr algn="ctr">
              <a:buFontTx/>
              <a:buChar char="-"/>
            </a:pPr>
            <a:r>
              <a:rPr lang="ko-KR" altLang="en-US" sz="1200" dirty="0" smtClean="0"/>
              <a:t>동영상 리스트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조회수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추가</a:t>
            </a:r>
          </a:p>
          <a:p>
            <a:pPr algn="ctr">
              <a:buFontTx/>
              <a:buChar char="-"/>
            </a:pPr>
            <a:r>
              <a:rPr lang="ko-KR" altLang="en-US" sz="1200" dirty="0" smtClean="0"/>
              <a:t>알고리즘 제출 채점 리스트</a:t>
            </a:r>
          </a:p>
          <a:p>
            <a:pPr algn="ctr">
              <a:buFontTx/>
              <a:buChar char="-"/>
            </a:pPr>
            <a:r>
              <a:rPr lang="ko-KR" altLang="en-US" sz="1200" dirty="0" smtClean="0"/>
              <a:t>알고리즘 랭킹 리스트 및 상대방과 제출 문제 대결하기</a:t>
            </a:r>
            <a:endParaRPr lang="en-US" altLang="ko-KR" sz="1200" dirty="0" smtClean="0"/>
          </a:p>
          <a:p>
            <a:pPr algn="ctr">
              <a:buFontTx/>
              <a:buChar char="-"/>
            </a:pPr>
            <a:r>
              <a:rPr lang="ko-KR" altLang="en-US" sz="1200" dirty="0" smtClean="0"/>
              <a:t>데이터베이스 모델링</a:t>
            </a:r>
            <a:r>
              <a:rPr lang="en-US" altLang="ko-KR" sz="1200" dirty="0" smtClean="0"/>
              <a:t>, ERD </a:t>
            </a:r>
            <a:r>
              <a:rPr lang="ko-KR" altLang="en-US" sz="1200" dirty="0" smtClean="0"/>
              <a:t>작성 참여</a:t>
            </a:r>
          </a:p>
          <a:p>
            <a:pPr algn="ctr">
              <a:buFontTx/>
              <a:buChar char="-"/>
            </a:pPr>
            <a:endParaRPr lang="en-US" altLang="ko-KR" sz="1200" dirty="0" smtClean="0"/>
          </a:p>
        </p:txBody>
      </p:sp>
    </p:spTree>
    <p:extLst>
      <p:ext uri="{BB962C8B-B14F-4D97-AF65-F5344CB8AC3E}">
        <p14:creationId xmlns="" xmlns:p14="http://schemas.microsoft.com/office/powerpoint/2010/main" val="29515038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2535A45-D249-4938-93E8-DFB016EB597A}"/>
              </a:ext>
            </a:extLst>
          </p:cNvPr>
          <p:cNvSpPr/>
          <p:nvPr/>
        </p:nvSpPr>
        <p:spPr>
          <a:xfrm>
            <a:off x="3057525" y="380999"/>
            <a:ext cx="5800725" cy="580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4930F09-A09C-4EAD-B3B3-3A1F8A90DA09}"/>
              </a:ext>
            </a:extLst>
          </p:cNvPr>
          <p:cNvSpPr txBox="1"/>
          <p:nvPr/>
        </p:nvSpPr>
        <p:spPr>
          <a:xfrm>
            <a:off x="4066993" y="737249"/>
            <a:ext cx="381988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조성빈</a:t>
            </a:r>
            <a:endParaRPr lang="en-US" altLang="ko-KR" sz="2000" b="1" dirty="0" smtClean="0"/>
          </a:p>
          <a:p>
            <a:pPr algn="ctr"/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</a:t>
            </a:r>
            <a:r>
              <a:rPr lang="en-US" altLang="ko-KR" sz="1200" dirty="0" smtClean="0"/>
              <a:t>MVC </a:t>
            </a:r>
            <a:r>
              <a:rPr lang="ko-KR" altLang="en-US" sz="1200" dirty="0" smtClean="0"/>
              <a:t>모델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를 활용하여 데이터베이스와 </a:t>
            </a:r>
            <a:r>
              <a:rPr lang="ko-KR" altLang="en-US" sz="1200" dirty="0" err="1" smtClean="0"/>
              <a:t>서블릿과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JSP</a:t>
            </a:r>
            <a:r>
              <a:rPr lang="ko-KR" altLang="en-US" sz="1200" dirty="0" smtClean="0"/>
              <a:t>를 연동하는 이번 프로젝트는 지금까지 배운 내용의 집합체였던 것 같습니다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어느 하나 쉬운 부분이 없었지만 제로베이스에서 만든 만큼 뿌듯함이 배가 되었던 것 같습니다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특히 이번 프로젝트에서는 오픈 </a:t>
            </a:r>
            <a:r>
              <a:rPr lang="en-US" altLang="ko-KR" sz="1200" dirty="0" smtClean="0"/>
              <a:t>API</a:t>
            </a:r>
            <a:r>
              <a:rPr lang="ko-KR" altLang="en-US" sz="1200" dirty="0" smtClean="0"/>
              <a:t>를 처음 활용해 보았습니다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다른 사람이 제공한 소스를 활용하여 제 코드에 </a:t>
            </a:r>
            <a:r>
              <a:rPr lang="ko-KR" altLang="en-US" sz="1200" dirty="0" err="1" smtClean="0"/>
              <a:t>덧붙히는</a:t>
            </a:r>
            <a:r>
              <a:rPr lang="ko-KR" altLang="en-US" sz="1200" dirty="0" smtClean="0"/>
              <a:t> 것이 어려웠지만 실제 코드작성시 완성도가 더욱 높아졌던 것 같습니다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이번 프로젝트를 기회로 삼아 </a:t>
            </a:r>
            <a:r>
              <a:rPr lang="ko-KR" altLang="en-US" sz="1200" dirty="0" err="1" smtClean="0"/>
              <a:t>한단계</a:t>
            </a:r>
            <a:r>
              <a:rPr lang="ko-KR" altLang="en-US" sz="1200" dirty="0" smtClean="0"/>
              <a:t> 더 성장하는 개발자가 되고 싶습니다</a:t>
            </a:r>
            <a:r>
              <a:rPr lang="en-US" altLang="ko-KR" sz="1200" dirty="0" smtClean="0"/>
              <a:t>.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930F09-A09C-4EAD-B3B3-3A1F8A90DA09}"/>
              </a:ext>
            </a:extLst>
          </p:cNvPr>
          <p:cNvSpPr txBox="1"/>
          <p:nvPr/>
        </p:nvSpPr>
        <p:spPr>
          <a:xfrm>
            <a:off x="3952693" y="3585224"/>
            <a:ext cx="44388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업무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r>
              <a:rPr lang="ko-KR" altLang="en-US" sz="1200" dirty="0" smtClean="0"/>
              <a:t>메인 화면 구현 </a:t>
            </a:r>
            <a:r>
              <a:rPr lang="en-US" altLang="ko-KR" sz="1200" dirty="0" smtClean="0"/>
              <a:t>/ Main </a:t>
            </a:r>
            <a:r>
              <a:rPr lang="en-US" altLang="ko-KR" sz="1200" dirty="0" err="1" smtClean="0"/>
              <a:t>css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협업</a:t>
            </a:r>
            <a:endParaRPr lang="en-US" altLang="ko-KR" sz="1200" dirty="0" smtClean="0"/>
          </a:p>
          <a:p>
            <a:pPr algn="ctr"/>
            <a:endParaRPr lang="en-US" altLang="ko-KR" sz="1200" dirty="0" smtClean="0"/>
          </a:p>
          <a:p>
            <a:pPr algn="ctr">
              <a:buFontTx/>
              <a:buChar char="-"/>
            </a:pPr>
            <a:r>
              <a:rPr lang="en-US" altLang="ko-KR" sz="1200" dirty="0" smtClean="0"/>
              <a:t>- </a:t>
            </a:r>
            <a:r>
              <a:rPr lang="ko-KR" altLang="en-US" sz="1200" b="1" dirty="0" smtClean="0"/>
              <a:t>회원 관련 업무 구현</a:t>
            </a:r>
            <a:endParaRPr lang="en-US" altLang="ko-KR" sz="1200" b="1" dirty="0" smtClean="0"/>
          </a:p>
          <a:p>
            <a:pPr algn="ctr">
              <a:buFontTx/>
              <a:buChar char="-"/>
            </a:pPr>
            <a:endParaRPr lang="ko-KR" altLang="en-US" sz="1200" b="1" dirty="0" smtClean="0"/>
          </a:p>
          <a:p>
            <a:pPr algn="ctr">
              <a:buFontTx/>
              <a:buChar char="-"/>
            </a:pPr>
            <a:r>
              <a:rPr lang="ko-KR" altLang="en-US" sz="1200" dirty="0" smtClean="0"/>
              <a:t>회원 가입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로그인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아이디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비밀번호 조회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회원 탈퇴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회원 정보 수정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회원 목록 조회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회원 등급 조정</a:t>
            </a:r>
            <a:endParaRPr lang="en-US" altLang="ko-KR" sz="1200" dirty="0" smtClean="0"/>
          </a:p>
          <a:p>
            <a:pPr algn="ctr">
              <a:buFontTx/>
              <a:buChar char="-"/>
            </a:pPr>
            <a:r>
              <a:rPr lang="ko-KR" altLang="en-US" sz="1200" dirty="0" smtClean="0"/>
              <a:t>데이터베이스 모델링</a:t>
            </a:r>
            <a:r>
              <a:rPr lang="en-US" altLang="ko-KR" sz="1200" dirty="0" smtClean="0"/>
              <a:t>, ERD </a:t>
            </a:r>
            <a:r>
              <a:rPr lang="ko-KR" altLang="en-US" sz="1200" dirty="0" smtClean="0"/>
              <a:t>작성 참여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- </a:t>
            </a:r>
            <a:r>
              <a:rPr lang="ko-KR" altLang="en-US" sz="1200" dirty="0" smtClean="0"/>
              <a:t>채용 정보 게시판 구현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작성</a:t>
            </a:r>
            <a:r>
              <a:rPr lang="en-US" altLang="ko-KR" sz="1200" dirty="0" smtClean="0"/>
              <a:t>/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수정</a:t>
            </a:r>
            <a:r>
              <a:rPr lang="en-US" altLang="ko-KR" sz="1200" dirty="0" smtClean="0"/>
              <a:t>/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삭제</a:t>
            </a:r>
            <a:r>
              <a:rPr lang="en-US" altLang="ko-KR" sz="1200" dirty="0" smtClean="0"/>
              <a:t>/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상세보기</a:t>
            </a:r>
            <a:r>
              <a:rPr lang="en-US" altLang="ko-KR" sz="1200" dirty="0" smtClean="0"/>
              <a:t>/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검색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="" xmlns:p14="http://schemas.microsoft.com/office/powerpoint/2010/main" val="308519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6FFD818C-4620-48E5-8E60-477B5E0DB5B7}"/>
              </a:ext>
            </a:extLst>
          </p:cNvPr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8EDE006F-D5AA-4810-B178-066840E6412E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BCDB2B6E-E368-4073-BEDA-B5240AA948A1}"/>
                </a:ext>
              </a:extLst>
            </p:cNvPr>
            <p:cNvSpPr txBox="1"/>
            <p:nvPr/>
          </p:nvSpPr>
          <p:spPr>
            <a:xfrm>
              <a:off x="4792132" y="2921168"/>
              <a:ext cx="2607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/>
                <a:t>Color</a:t>
              </a:r>
              <a:endParaRPr lang="ko-KR" altLang="en-US" sz="6000" b="1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2535A45-D249-4938-93E8-DFB016EB597A}"/>
              </a:ext>
            </a:extLst>
          </p:cNvPr>
          <p:cNvSpPr/>
          <p:nvPr/>
        </p:nvSpPr>
        <p:spPr>
          <a:xfrm>
            <a:off x="3057525" y="380999"/>
            <a:ext cx="5800725" cy="580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4930F09-A09C-4EAD-B3B3-3A1F8A90DA09}"/>
              </a:ext>
            </a:extLst>
          </p:cNvPr>
          <p:cNvSpPr txBox="1"/>
          <p:nvPr/>
        </p:nvSpPr>
        <p:spPr>
          <a:xfrm>
            <a:off x="4066993" y="737249"/>
            <a:ext cx="38198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정우진</a:t>
            </a:r>
            <a:endParaRPr lang="en-US" altLang="ko-KR" sz="2000" b="1" dirty="0" smtClean="0"/>
          </a:p>
          <a:p>
            <a:pPr algn="ctr"/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직접 구현하면서 웹 개발의 기초를 배웠습니다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이번 프로젝트를 통해 정말 정말 많은 것들을 알게 되어서 기쁩니다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특히 프로젝트라는 복잡한 객체를 데이터화 하는데 고생을 많이 했는데 끝나고 보니 아쉬웠던 점이 많은 만큼 앞으로는 점차 더 효율적으로 개발할 수 있도록 이번 프로젝트에서 배운 것을 잊지 않도록 노력해야겠습니다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같이 고생한 팀원들께 고맙습니다</a:t>
            </a:r>
            <a:r>
              <a:rPr lang="en-US" altLang="ko-KR" sz="1200" dirty="0" smtClean="0"/>
              <a:t>.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930F09-A09C-4EAD-B3B3-3A1F8A90DA09}"/>
              </a:ext>
            </a:extLst>
          </p:cNvPr>
          <p:cNvSpPr txBox="1"/>
          <p:nvPr/>
        </p:nvSpPr>
        <p:spPr>
          <a:xfrm>
            <a:off x="3952693" y="3585224"/>
            <a:ext cx="44388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업무</a:t>
            </a:r>
            <a:endParaRPr lang="en-US" altLang="ko-KR" sz="2000" b="1" dirty="0" smtClean="0"/>
          </a:p>
          <a:p>
            <a:pPr algn="ctr"/>
            <a:endParaRPr lang="en-US" altLang="ko-KR" sz="1200" dirty="0" smtClean="0"/>
          </a:p>
          <a:p>
            <a:pPr algn="ctr">
              <a:buFontTx/>
              <a:buChar char="-"/>
            </a:pPr>
            <a:r>
              <a:rPr lang="en-US" altLang="ko-KR" sz="1200" b="1" dirty="0" smtClean="0"/>
              <a:t>Project</a:t>
            </a:r>
            <a:r>
              <a:rPr lang="ko-KR" altLang="en-US" sz="1200" b="1" dirty="0" smtClean="0"/>
              <a:t>구현</a:t>
            </a:r>
            <a:endParaRPr lang="en-US" altLang="ko-KR" sz="1200" b="1" dirty="0" smtClean="0"/>
          </a:p>
          <a:p>
            <a:pPr algn="ctr">
              <a:buFontTx/>
              <a:buChar char="-"/>
            </a:pPr>
            <a:endParaRPr lang="en-US" altLang="ko-KR" sz="1200" b="1" dirty="0" smtClean="0"/>
          </a:p>
          <a:p>
            <a:pPr algn="ctr">
              <a:buFontTx/>
              <a:buChar char="-"/>
            </a:pPr>
            <a:r>
              <a:rPr lang="ko-KR" altLang="en-US" sz="1200" dirty="0" smtClean="0"/>
              <a:t>데이터베이스 모델링</a:t>
            </a:r>
            <a:r>
              <a:rPr lang="en-US" altLang="ko-KR" sz="1200" dirty="0" smtClean="0"/>
              <a:t>, ERD </a:t>
            </a:r>
            <a:r>
              <a:rPr lang="ko-KR" altLang="en-US" sz="1200" dirty="0" smtClean="0"/>
              <a:t>작성 참여</a:t>
            </a:r>
          </a:p>
          <a:p>
            <a:pPr algn="ctr">
              <a:buFontTx/>
              <a:buChar char="-"/>
            </a:pPr>
            <a:r>
              <a:rPr lang="ko-KR" altLang="en-US" sz="1200" dirty="0" smtClean="0"/>
              <a:t>프로젝트관리 기능 구현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프로젝트 </a:t>
            </a:r>
            <a:r>
              <a:rPr lang="en-US" altLang="ko-KR" sz="1200" dirty="0" smtClean="0"/>
              <a:t>CRUD, </a:t>
            </a:r>
            <a:r>
              <a:rPr lang="ko-KR" altLang="en-US" sz="1200" dirty="0" smtClean="0"/>
              <a:t>기능 및 업무 </a:t>
            </a:r>
            <a:r>
              <a:rPr lang="en-US" altLang="ko-KR" sz="1200" dirty="0" smtClean="0"/>
              <a:t>CRUD)</a:t>
            </a:r>
          </a:p>
        </p:txBody>
      </p:sp>
    </p:spTree>
    <p:extLst>
      <p:ext uri="{BB962C8B-B14F-4D97-AF65-F5344CB8AC3E}">
        <p14:creationId xmlns="" xmlns:p14="http://schemas.microsoft.com/office/powerpoint/2010/main" val="10341720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2535A45-D249-4938-93E8-DFB016EB597A}"/>
              </a:ext>
            </a:extLst>
          </p:cNvPr>
          <p:cNvSpPr/>
          <p:nvPr/>
        </p:nvSpPr>
        <p:spPr>
          <a:xfrm>
            <a:off x="3057525" y="380999"/>
            <a:ext cx="5800725" cy="580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4930F09-A09C-4EAD-B3B3-3A1F8A90DA09}"/>
              </a:ext>
            </a:extLst>
          </p:cNvPr>
          <p:cNvSpPr txBox="1"/>
          <p:nvPr/>
        </p:nvSpPr>
        <p:spPr>
          <a:xfrm>
            <a:off x="4066993" y="737249"/>
            <a:ext cx="38198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배세훈</a:t>
            </a:r>
            <a:endParaRPr lang="en-US" altLang="ko-KR" sz="2000" b="1" dirty="0" smtClean="0"/>
          </a:p>
          <a:p>
            <a:pPr algn="ctr"/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웹상에서</a:t>
            </a:r>
            <a:r>
              <a:rPr lang="ko-KR" altLang="en-US" sz="1200" dirty="0" smtClean="0"/>
              <a:t> 필요한 데이터들을 세션과 </a:t>
            </a:r>
            <a:r>
              <a:rPr lang="en-US" altLang="ko-KR" sz="1200" dirty="0" smtClean="0"/>
              <a:t>request</a:t>
            </a:r>
            <a:r>
              <a:rPr lang="ko-KR" altLang="en-US" sz="1200" dirty="0" smtClean="0"/>
              <a:t>로 보내면서 동작하는 원리를 깨닫게 되었습니다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겉보기에는 간단해 보이지만 실제로는 복잡하게 얽혀 있는 실상을 들여다 보고 사용 할 수 있어 많은 성장을 이룰 수 있었습니다</a:t>
            </a:r>
            <a:r>
              <a:rPr lang="en-US" altLang="ko-KR" sz="1200" dirty="0" smtClean="0"/>
              <a:t>..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930F09-A09C-4EAD-B3B3-3A1F8A90DA09}"/>
              </a:ext>
            </a:extLst>
          </p:cNvPr>
          <p:cNvSpPr txBox="1"/>
          <p:nvPr/>
        </p:nvSpPr>
        <p:spPr>
          <a:xfrm>
            <a:off x="3952693" y="3585224"/>
            <a:ext cx="443883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업무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r>
              <a:rPr lang="en-US" altLang="ko-KR" sz="1200" dirty="0" smtClean="0"/>
              <a:t>-Main CSS </a:t>
            </a:r>
            <a:r>
              <a:rPr lang="ko-KR" altLang="en-US" sz="1200" dirty="0" smtClean="0"/>
              <a:t>협업</a:t>
            </a:r>
            <a:endParaRPr lang="en-US" altLang="ko-KR" sz="1200" dirty="0" smtClean="0"/>
          </a:p>
          <a:p>
            <a:pPr algn="ctr">
              <a:buFontTx/>
              <a:buChar char="-"/>
            </a:pPr>
            <a:r>
              <a:rPr lang="ko-KR" altLang="en-US" sz="1200" dirty="0" smtClean="0"/>
              <a:t>전체 통합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- </a:t>
            </a:r>
            <a:r>
              <a:rPr lang="ko-KR" altLang="en-US" sz="1200" dirty="0" smtClean="0"/>
              <a:t>더미</a:t>
            </a:r>
            <a:endParaRPr lang="en-US" altLang="ko-KR" sz="1200" dirty="0" smtClean="0"/>
          </a:p>
          <a:p>
            <a:pPr algn="ctr"/>
            <a:endParaRPr lang="en-US" altLang="ko-KR" sz="1200" dirty="0" smtClean="0"/>
          </a:p>
          <a:p>
            <a:pPr algn="ctr">
              <a:buFontTx/>
              <a:buChar char="-"/>
            </a:pPr>
            <a:r>
              <a:rPr lang="en-US" altLang="ko-KR" sz="1200" b="1" dirty="0" smtClean="0"/>
              <a:t>Study</a:t>
            </a:r>
            <a:r>
              <a:rPr lang="ko-KR" altLang="en-US" sz="1200" b="1" dirty="0" smtClean="0"/>
              <a:t>구현</a:t>
            </a:r>
            <a:endParaRPr lang="en-US" altLang="ko-KR" sz="1200" b="1" dirty="0" smtClean="0"/>
          </a:p>
          <a:p>
            <a:pPr algn="ctr">
              <a:buFontTx/>
              <a:buChar char="-"/>
            </a:pPr>
            <a:r>
              <a:rPr lang="ko-KR" altLang="en-US" sz="1200" dirty="0" smtClean="0"/>
              <a:t>데이터베이스 모델링</a:t>
            </a:r>
            <a:r>
              <a:rPr lang="en-US" altLang="ko-KR" sz="1200" dirty="0" smtClean="0"/>
              <a:t>, ERD </a:t>
            </a:r>
            <a:r>
              <a:rPr lang="ko-KR" altLang="en-US" sz="1200" dirty="0" smtClean="0"/>
              <a:t>작성 참여</a:t>
            </a:r>
            <a:endParaRPr lang="en-US" altLang="ko-KR" sz="1200" b="1" dirty="0" smtClean="0"/>
          </a:p>
          <a:p>
            <a:pPr algn="ctr">
              <a:buFontTx/>
              <a:buChar char="-"/>
            </a:pPr>
            <a:r>
              <a:rPr lang="ko-KR" altLang="en-US" sz="1200" dirty="0" err="1" smtClean="0"/>
              <a:t>스터디기능</a:t>
            </a:r>
            <a:r>
              <a:rPr lang="ko-KR" altLang="en-US" sz="1200" dirty="0" smtClean="0"/>
              <a:t> 메뉴 기능 구현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스터디일정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스터디모집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스터디원관리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후기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전용게시판</a:t>
            </a:r>
            <a:r>
              <a:rPr lang="en-US" altLang="ko-KR" sz="1200" dirty="0" smtClean="0"/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0819301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4000">
              <a:srgbClr val="DCB6C7"/>
            </a:gs>
            <a:gs pos="49000">
              <a:srgbClr val="FEDECE"/>
            </a:gs>
            <a:gs pos="97409">
              <a:srgbClr val="FF8687"/>
            </a:gs>
            <a:gs pos="74000">
              <a:srgbClr val="FFAB9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4D71BC1-3E47-4870-8BD3-65E9C58E25CC}"/>
              </a:ext>
            </a:extLst>
          </p:cNvPr>
          <p:cNvSpPr txBox="1"/>
          <p:nvPr/>
        </p:nvSpPr>
        <p:spPr>
          <a:xfrm>
            <a:off x="3329516" y="2921168"/>
            <a:ext cx="553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C3D46"/>
                </a:solidFill>
              </a:rPr>
              <a:t>Thank You </a:t>
            </a:r>
            <a:r>
              <a:rPr lang="en-US" altLang="ko-KR" sz="6000" b="1" dirty="0">
                <a:solidFill>
                  <a:srgbClr val="3C3D46"/>
                </a:solidFill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rgbClr val="3C3D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02339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일치 여부를 확인하여 비밀번호를 정확히 입력시킨다.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(비밀번호 일치 성공 시 나오는 화면)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9" descr="5.비밀번호 일치_성공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944360" y="1567542"/>
            <a:ext cx="6596611" cy="4286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Daum 우편번호 API를 활용한 주소 입력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0" descr="6.주소 검색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734797" y="1889759"/>
            <a:ext cx="9238001" cy="362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가입 양식 입력 상태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1" descr="7.회원가입양식전체입력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981805" y="1611086"/>
            <a:ext cx="6397697" cy="414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아이디/비밀번호 조회 메인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아이디나 비밀번호를 선택해서 조회할 수 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2" descr="8.아이디,비밀번호조회메인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468395" y="1820091"/>
            <a:ext cx="9508372" cy="348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>
            <a:extLst>
              <a:ext uri="{FF2B5EF4-FFF2-40B4-BE49-F238E27FC236}">
                <a16:creationId xmlns="" xmlns:a16="http://schemas.microsoft.com/office/drawing/2014/main" id="{F623C6BB-E97C-4ACE-9CBE-FA67262611AA}"/>
              </a:ext>
            </a:extLst>
          </p:cNvPr>
          <p:cNvGrpSpPr/>
          <p:nvPr/>
        </p:nvGrpSpPr>
        <p:grpSpPr>
          <a:xfrm>
            <a:off x="2371725" y="723900"/>
            <a:ext cx="9123750" cy="4704150"/>
            <a:chOff x="2371725" y="723900"/>
            <a:chExt cx="9123750" cy="4704150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14AFCF8C-4FA2-4927-8553-CE5939993963}"/>
                </a:ext>
              </a:extLst>
            </p:cNvPr>
            <p:cNvSpPr/>
            <p:nvPr/>
          </p:nvSpPr>
          <p:spPr>
            <a:xfrm>
              <a:off x="7535475" y="146805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27BCED4-FE5C-455B-9D6D-A12DE0E08097}"/>
                </a:ext>
              </a:extLst>
            </p:cNvPr>
            <p:cNvSpPr txBox="1"/>
            <p:nvPr/>
          </p:nvSpPr>
          <p:spPr>
            <a:xfrm>
              <a:off x="2371725" y="723900"/>
              <a:ext cx="7372350" cy="281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700" b="1" dirty="0" smtClean="0"/>
                <a:t>WMC</a:t>
              </a:r>
              <a:endParaRPr lang="ko-KR" altLang="en-US" sz="17700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7BCED4-FE5C-455B-9D6D-A12DE0E08097}"/>
              </a:ext>
            </a:extLst>
          </p:cNvPr>
          <p:cNvSpPr txBox="1"/>
          <p:nvPr/>
        </p:nvSpPr>
        <p:spPr>
          <a:xfrm>
            <a:off x="2105025" y="3721268"/>
            <a:ext cx="81915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700" b="1" dirty="0" smtClean="0">
                <a:solidFill>
                  <a:srgbClr val="FF0000"/>
                </a:solidFill>
              </a:rPr>
              <a:t>We Make Class</a:t>
            </a:r>
            <a:endParaRPr lang="ko-KR" altLang="en-US" sz="7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2401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조회 성공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3" descr="9.아이디조회_성공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724043" y="2037805"/>
            <a:ext cx="9118173" cy="328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조회 실패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4" descr="10.아이디조회_실패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857829" y="2011680"/>
            <a:ext cx="9010468" cy="312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조회 성공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5" descr="11.비밀번호조회_성공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741715" y="2036154"/>
            <a:ext cx="9010468" cy="315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조회 실패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6" descr="12.비밀번호조회_실패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660433" y="1997119"/>
            <a:ext cx="9207864" cy="32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로그인 성공 메인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로그인에 성공하게 되면 오른쪽 상단에 로그인 된 회원의 이름을 보여준다.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로그인 후에는 기존 메뉴바에 존재하지 않았던 ‘My Page’ 메뉴가 나타난다.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7" descr="13.회원로그인성공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416594" y="1968078"/>
            <a:ext cx="9486537" cy="345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마이페이지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마이페이지 메인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수정 혹은 탈퇴를 선택할 수 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8" descr="14.마이페이지메인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744654" y="1907176"/>
            <a:ext cx="9390705" cy="341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마이페이지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 정보 수정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9" descr="15.개인정보수정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288869" y="1899709"/>
            <a:ext cx="9498148" cy="351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마이페이지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회원 탈퇴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탈퇴 후에는 메인화면으로 복귀되면 모두 로그아웃 상태가 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0" descr="16.회원탈퇴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555929" y="2030001"/>
            <a:ext cx="9324587" cy="314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메인화면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1637213" y="5913121"/>
            <a:ext cx="96026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관리자 계정으로 로그인 시 기존 메뉴바에 존재하지 않았던 ‘Member’ 메뉴가 나타난다.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(회원 계정으로 로그인 시 나타나는 ‘My Page’ 메뉴는 없다.)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1" descr="1.관리자 메인화면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335314" y="1899368"/>
            <a:ext cx="9997441" cy="344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1637213" y="5913121"/>
            <a:ext cx="96026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관리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(전체 회원의 목록이 나타난다.)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2" descr="2.회원관리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960915" y="1492445"/>
            <a:ext cx="6572068" cy="403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="" xmlns:a16="http://schemas.microsoft.com/office/drawing/2014/main" id="{07054AAB-95B0-4050-A7CD-4E278CC4B9B8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73694832"/>
              </p:ext>
            </p:extLst>
          </p:nvPr>
        </p:nvGraphicFramePr>
        <p:xfrm>
          <a:off x="1402849" y="342900"/>
          <a:ext cx="9569951" cy="625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3BAEB3C-13B9-4086-95C4-EA150D078E27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73B1978-F5AE-4A0B-A154-2ABFE387ED9E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1E62F33E-0492-4C72-AD1A-260DBAB5BB5C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41314F20-10C7-42EA-8D1D-776B5F74146A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8BC958D-9AD4-4ED2-A021-4F15BCD631D1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48240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1637213" y="5913122"/>
            <a:ext cx="96026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등급 변경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3" descr="3.등급변경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997168" y="1683029"/>
            <a:ext cx="8151221" cy="4117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1277258" y="5904413"/>
            <a:ext cx="96026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강제 탈퇴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4" descr="4.회원탈퇴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788159" y="1663338"/>
            <a:ext cx="8429899" cy="409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1277258" y="5904412"/>
            <a:ext cx="96026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검색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(이름이나 아이디로 검색할 수 있다.)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5" descr="5.이름검색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689" y="1741715"/>
            <a:ext cx="5617204" cy="334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 descr="6.아이디검색.png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6223726" y="1654630"/>
            <a:ext cx="5352868" cy="367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Job Board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1335316" y="5921830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채용 정보 게시판 메인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7" descr="채용게시판메인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637213" y="1550689"/>
            <a:ext cx="8962216" cy="411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557350" y="5460276"/>
            <a:ext cx="1085668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작성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일반 회원: 일반글만 작성 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관리자: 공지사항이나 일반글 중 선택해서 작성가능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8" descr="1.관리자 일반글쓰기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3710" y="1741716"/>
            <a:ext cx="4978497" cy="329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 descr="2.관리자 공지글쓰기.png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597547" y="1733006"/>
            <a:ext cx="5194299" cy="343988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1346926" y="2220687"/>
            <a:ext cx="429623" cy="11321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8"/>
          <p:cNvSpPr/>
          <p:nvPr/>
        </p:nvSpPr>
        <p:spPr>
          <a:xfrm>
            <a:off x="6531429" y="2211978"/>
            <a:ext cx="429623" cy="126274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 (주소 X)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580573" y="5904413"/>
            <a:ext cx="1085668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작성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채용 정보에 관한 글 작성시 공고 마감일을 지정한다. (지정하지 않아도 무방)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해당 기업의 위치를 입력할 수 있다. (입력하지 않아도 무방)</a:t>
            </a:r>
            <a:endParaRPr/>
          </a:p>
        </p:txBody>
      </p:sp>
      <p:pic>
        <p:nvPicPr>
          <p:cNvPr id="246" name="Google Shape;246;p39" descr="3.채용공고작성_위치x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817587" y="1637212"/>
            <a:ext cx="6250576" cy="41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 (주소 O)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580573" y="5904413"/>
            <a:ext cx="108566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작성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위치를 입력하는 순간 지도를 보여준다.</a:t>
            </a:r>
            <a:endParaRPr/>
          </a:p>
        </p:txBody>
      </p:sp>
      <p:pic>
        <p:nvPicPr>
          <p:cNvPr id="253" name="Google Shape;253;p40" descr="4.채용공고작성_위치o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3224960" y="1663337"/>
            <a:ext cx="5392273" cy="407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580573" y="5904413"/>
            <a:ext cx="1085668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상세 보기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위치가 입력된 게시물일 경우 지도를 보여준다.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위치가 입력되지 않았을 경우 지도는 출력되지 않는다.</a:t>
            </a:r>
            <a:endParaRPr/>
          </a:p>
        </p:txBody>
      </p:sp>
      <p:pic>
        <p:nvPicPr>
          <p:cNvPr id="260" name="Google Shape;260;p41" descr="5.채용공고 상세보기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816946" y="1785259"/>
            <a:ext cx="9318415" cy="384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580573" y="5904414"/>
            <a:ext cx="108566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삭제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42" descr="6.채용공고 삭제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43612" y="1895343"/>
            <a:ext cx="8093165" cy="342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=""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=""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9" name="직선 연결선 218">
            <a:extLst>
              <a:ext uri="{FF2B5EF4-FFF2-40B4-BE49-F238E27FC236}">
                <a16:creationId xmlns=""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=""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=""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221" name="표 220">
            <a:extLst>
              <a:ext uri="{FF2B5EF4-FFF2-40B4-BE49-F238E27FC236}">
                <a16:creationId xmlns="" xmlns:a16="http://schemas.microsoft.com/office/drawing/2014/main" id="{919B310F-92AD-43A3-9453-1C8AA9C6C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95398826"/>
              </p:ext>
            </p:extLst>
          </p:nvPr>
        </p:nvGraphicFramePr>
        <p:xfrm>
          <a:off x="552450" y="1381124"/>
          <a:ext cx="10712236" cy="336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80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780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780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780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683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기간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팀장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“</a:t>
                      </a: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조원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”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주제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2019-07-08 ~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2019-07-19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“</a:t>
                      </a:r>
                      <a:r>
                        <a:rPr lang="ko-KR" altLang="en-US" dirty="0" smtClean="0"/>
                        <a:t>박 준 </a:t>
                      </a:r>
                      <a:r>
                        <a:rPr lang="ko-KR" altLang="en-US" dirty="0" smtClean="0"/>
                        <a:t>우</a:t>
                      </a:r>
                      <a:r>
                        <a:rPr lang="en-US" altLang="ko-KR" dirty="0" smtClean="0"/>
                        <a:t>”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조성빈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강부경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배세훈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정우진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학원 커뮤니티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169949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580573" y="5904414"/>
            <a:ext cx="108566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수정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43" descr="8.수정,위치x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571844" y="1715590"/>
            <a:ext cx="7246493" cy="394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 txBox="1"/>
          <p:nvPr/>
        </p:nvSpPr>
        <p:spPr>
          <a:xfrm>
            <a:off x="580573" y="5904413"/>
            <a:ext cx="108566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검색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게시물은 제목이나 작성자로 검색할 수 있다.</a:t>
            </a:r>
            <a:endParaRPr/>
          </a:p>
        </p:txBody>
      </p:sp>
      <p:pic>
        <p:nvPicPr>
          <p:cNvPr id="281" name="Google Shape;281;p44" descr="7.검색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736490" y="1793966"/>
            <a:ext cx="9259533" cy="394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실외, 나무, 건물이(가) 표시된 사진&#10;&#10;자동 생성된 설명">
            <a:extLst>
              <a:ext uri="{FF2B5EF4-FFF2-40B4-BE49-F238E27FC236}">
                <a16:creationId xmlns="" xmlns:a16="http://schemas.microsoft.com/office/drawing/2014/main" id="{FDF86F23-7EB5-4E3C-A8E8-E4F2988F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340" b="266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184C396A-B485-4243-B4C6-A2122384DBB3}"/>
              </a:ext>
            </a:extLst>
          </p:cNvPr>
          <p:cNvGrpSpPr/>
          <p:nvPr/>
        </p:nvGrpSpPr>
        <p:grpSpPr>
          <a:xfrm>
            <a:off x="5105399" y="453678"/>
            <a:ext cx="1981200" cy="788503"/>
            <a:chOff x="266700" y="1972206"/>
            <a:chExt cx="1981200" cy="788503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9EF56445-2F1D-4A04-B7F4-8A2673590B90}"/>
                </a:ext>
              </a:extLst>
            </p:cNvPr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58B2403-963E-416C-85E0-D66E86054642}"/>
                </a:ext>
              </a:extLst>
            </p:cNvPr>
            <p:cNvSpPr txBox="1"/>
            <p:nvPr/>
          </p:nvSpPr>
          <p:spPr>
            <a:xfrm>
              <a:off x="413160" y="1994084"/>
              <a:ext cx="16882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300" dirty="0" smtClean="0">
                  <a:solidFill>
                    <a:schemeClr val="bg1"/>
                  </a:solidFill>
                </a:rPr>
                <a:t>Study</a:t>
              </a:r>
              <a:endParaRPr lang="ko-KR" altLang="en-US" sz="40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83D131F-64BB-4C4E-A4F8-EBE2DEB714A0}"/>
              </a:ext>
            </a:extLst>
          </p:cNvPr>
          <p:cNvSpPr txBox="1"/>
          <p:nvPr/>
        </p:nvSpPr>
        <p:spPr>
          <a:xfrm>
            <a:off x="2739792" y="1756762"/>
            <a:ext cx="737894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600" dirty="0" smtClean="0">
                <a:solidFill>
                  <a:schemeClr val="bg1"/>
                </a:solidFill>
              </a:rPr>
              <a:t>- </a:t>
            </a:r>
            <a:r>
              <a:rPr lang="ko-KR" altLang="en-US" sz="5400" b="1" spc="600" dirty="0" err="1" smtClean="0">
                <a:solidFill>
                  <a:schemeClr val="bg1"/>
                </a:solidFill>
              </a:rPr>
              <a:t>스터디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 모집공고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err="1" smtClean="0">
                <a:solidFill>
                  <a:schemeClr val="bg1"/>
                </a:solidFill>
              </a:rPr>
              <a:t>스터디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 일정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err="1" smtClean="0">
                <a:solidFill>
                  <a:schemeClr val="bg1"/>
                </a:solidFill>
              </a:rPr>
              <a:t>스터디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 전용 게시판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err="1" smtClean="0">
                <a:solidFill>
                  <a:schemeClr val="bg1"/>
                </a:solidFill>
              </a:rPr>
              <a:t>스터디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 후기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err="1" smtClean="0">
                <a:solidFill>
                  <a:schemeClr val="bg1"/>
                </a:solidFill>
              </a:rPr>
              <a:t>스터디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 탈퇴</a:t>
            </a:r>
            <a:endParaRPr lang="ko-KR" altLang="en-US" sz="5400" b="1" spc="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1605002"/>
            <a:ext cx="546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8EF8B5A6-03EE-4CDE-8BE0-40194A6CFF99}"/>
              </a:ext>
            </a:extLst>
          </p:cNvPr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22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스터디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3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>
                <a:solidFill>
                  <a:schemeClr val="lt1"/>
                </a:solidFill>
              </a:rPr>
              <a:t>스터디 모집공고 &amp; 스터디 현황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12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532950"/>
            <a:ext cx="11440408" cy="42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23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스터디는 한 아이디당 하나만 가입 할 수 있다.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&amp; 스터디 리스트 검색하기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12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532951"/>
            <a:ext cx="11785600" cy="422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25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&amp; 스터디 만들기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12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620267" y="1597176"/>
            <a:ext cx="8951463" cy="422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2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상세보기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12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67517" y="1532950"/>
            <a:ext cx="9456976" cy="422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12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7701" y="1532951"/>
            <a:ext cx="8116601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12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98434" y="1532951"/>
            <a:ext cx="8153135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378C02B-C903-4C0E-B42D-0FE3E96F5CE3}"/>
              </a:ext>
            </a:extLst>
          </p:cNvPr>
          <p:cNvGrpSpPr/>
          <p:nvPr/>
        </p:nvGrpSpPr>
        <p:grpSpPr>
          <a:xfrm>
            <a:off x="6867525" y="171450"/>
            <a:ext cx="5114833" cy="7287123"/>
            <a:chOff x="-880812" y="396039"/>
            <a:chExt cx="5114833" cy="7287123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DA1832C5-5205-42D0-AF76-66D2C4EB8409}"/>
                </a:ext>
              </a:extLst>
            </p:cNvPr>
            <p:cNvSpPr txBox="1"/>
            <p:nvPr/>
          </p:nvSpPr>
          <p:spPr>
            <a:xfrm>
              <a:off x="224590" y="1235243"/>
              <a:ext cx="40094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b="1" dirty="0">
                  <a:solidFill>
                    <a:schemeClr val="accent1">
                      <a:alpha val="40000"/>
                    </a:schemeClr>
                  </a:solidFill>
                </a:rPr>
                <a:t>C</a:t>
              </a:r>
              <a:endParaRPr lang="ko-KR" altLang="en-US" sz="41300" b="1" dirty="0">
                <a:solidFill>
                  <a:schemeClr val="accent1">
                    <a:alpha val="40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5B95A419-6347-434A-965C-3ECADC1E802F}"/>
                </a:ext>
              </a:extLst>
            </p:cNvPr>
            <p:cNvSpPr txBox="1"/>
            <p:nvPr/>
          </p:nvSpPr>
          <p:spPr>
            <a:xfrm>
              <a:off x="-880812" y="396039"/>
              <a:ext cx="4890243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1300" b="1" dirty="0">
                  <a:solidFill>
                    <a:schemeClr val="accent3">
                      <a:alpha val="40000"/>
                    </a:schemeClr>
                  </a:solidFill>
                </a:rPr>
                <a:t>C</a:t>
              </a:r>
              <a:endParaRPr lang="ko-KR" altLang="en-US" sz="41300" b="1" dirty="0">
                <a:solidFill>
                  <a:schemeClr val="accent3">
                    <a:alpha val="40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8D86EC7-B274-4479-92E8-B01B12189358}"/>
              </a:ext>
            </a:extLst>
          </p:cNvPr>
          <p:cNvSpPr txBox="1"/>
          <p:nvPr/>
        </p:nvSpPr>
        <p:spPr>
          <a:xfrm>
            <a:off x="1255989" y="211923"/>
            <a:ext cx="2379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>
                    <a:lumMod val="75000"/>
                  </a:schemeClr>
                </a:solidFill>
              </a:rPr>
              <a:t>주요 내용</a:t>
            </a:r>
            <a:endParaRPr lang="ko-KR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686289" y="1533083"/>
            <a:ext cx="3466611" cy="600517"/>
            <a:chOff x="686289" y="1796902"/>
            <a:chExt cx="2075961" cy="1261466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3210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3"/>
              <a:ext cx="684000" cy="1117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001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447800" y="1861516"/>
              <a:ext cx="1314450" cy="62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Study</a:t>
              </a:r>
              <a:endParaRPr lang="ko-KR" altLang="en-US" sz="3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587006" y="2233689"/>
            <a:ext cx="4253935" cy="1015663"/>
            <a:chOff x="686289" y="1695776"/>
            <a:chExt cx="1943275" cy="3129669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567274" cy="1707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002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315114" y="1695776"/>
              <a:ext cx="1314450" cy="312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Community</a:t>
              </a:r>
              <a:endParaRPr lang="ko-KR" altLang="en-US" sz="3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714864" y="2999932"/>
            <a:ext cx="3466611" cy="622549"/>
            <a:chOff x="686289" y="1796902"/>
            <a:chExt cx="2075961" cy="1307748"/>
          </a:xfrm>
        </p:grpSpPr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3210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3"/>
              <a:ext cx="684000" cy="116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003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447800" y="1861518"/>
              <a:ext cx="1314450" cy="116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Project</a:t>
              </a:r>
              <a:endParaRPr lang="ko-KR" altLang="en-US" sz="3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705339" y="3742882"/>
            <a:ext cx="3466611" cy="622549"/>
            <a:chOff x="686289" y="1796902"/>
            <a:chExt cx="2075961" cy="1307748"/>
          </a:xfrm>
        </p:grpSpPr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3210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3"/>
              <a:ext cx="684000" cy="116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004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447800" y="1861518"/>
              <a:ext cx="1314450" cy="116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Recruit</a:t>
              </a:r>
              <a:endParaRPr lang="ko-KR" altLang="en-US" sz="3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714864" y="4476307"/>
            <a:ext cx="3980960" cy="622549"/>
            <a:chOff x="686289" y="1796902"/>
            <a:chExt cx="2383976" cy="1307748"/>
          </a:xfrm>
        </p:grpSpPr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3210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3"/>
              <a:ext cx="684000" cy="116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005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447800" y="1861520"/>
              <a:ext cx="1622465" cy="1163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AlGorithm</a:t>
              </a:r>
              <a:endParaRPr lang="ko-KR" altLang="en-US" sz="3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F9BF4019-7159-4D3B-888E-C09F8960CB43}"/>
              </a:ext>
            </a:extLst>
          </p:cNvPr>
          <p:cNvSpPr/>
          <p:nvPr/>
        </p:nvSpPr>
        <p:spPr>
          <a:xfrm>
            <a:off x="709597" y="2191093"/>
            <a:ext cx="1142200" cy="1528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</p:spTree>
    <p:extLst>
      <p:ext uri="{BB962C8B-B14F-4D97-AF65-F5344CB8AC3E}">
        <p14:creationId xmlns="" xmlns:p14="http://schemas.microsoft.com/office/powerpoint/2010/main" val="1539926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9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스터디원 등급변경하기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29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스터디장이 스터디원 등급 변경 가능</a:t>
            </a:r>
            <a:endParaRPr/>
          </a:p>
        </p:txBody>
      </p:sp>
      <p:pic>
        <p:nvPicPr>
          <p:cNvPr id="866" name="Google Shape;866;p12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764126"/>
            <a:ext cx="11785601" cy="23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0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스터디원 강퇴하기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13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2059501"/>
            <a:ext cx="11785601" cy="23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1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댓글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13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258033" y="1532951"/>
            <a:ext cx="7981867" cy="42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31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각 게시판마다 댓글 추가, 수정, 삭제 가능하다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32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32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pic>
        <p:nvPicPr>
          <p:cNvPr id="886" name="Google Shape;886;p13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52101" y="1532951"/>
            <a:ext cx="9173201" cy="491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33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 추가하기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33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pic>
        <p:nvPicPr>
          <p:cNvPr id="893" name="Google Shape;893;p13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38967" y="1532950"/>
            <a:ext cx="10125528" cy="422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134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pic>
        <p:nvPicPr>
          <p:cNvPr id="900" name="Google Shape;900;p13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45701" y="1610000"/>
            <a:ext cx="10689439" cy="422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5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35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pic>
        <p:nvPicPr>
          <p:cNvPr id="907" name="Google Shape;907;p13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469552" y="1622851"/>
            <a:ext cx="9508489" cy="422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3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36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pic>
        <p:nvPicPr>
          <p:cNvPr id="914" name="Google Shape;914;p13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637200" y="1584326"/>
            <a:ext cx="8919168" cy="47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3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목록 -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13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71001" y="1622850"/>
            <a:ext cx="10271105" cy="42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작성하기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Google Shape;926;p13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32000" y="1532951"/>
            <a:ext cx="6988699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yst34\Desktop\메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301805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39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상세보기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13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13601" y="1532950"/>
            <a:ext cx="7364799" cy="45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40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14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309400" y="1622850"/>
            <a:ext cx="7469000" cy="47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41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14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13600" y="1532950"/>
            <a:ext cx="7364800" cy="47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42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리뷰 게시판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p14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3453" y="1520101"/>
            <a:ext cx="8225100" cy="46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3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후기 게시판 작성하기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Google Shape;956;p14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13600" y="1532951"/>
            <a:ext cx="7364800" cy="43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4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후기 게시판 상세보기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14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13601" y="1597151"/>
            <a:ext cx="7364799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5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리뷰 게시판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8" name="Google Shape;968;p14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68533" y="1609976"/>
            <a:ext cx="7843432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4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후기 게시판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14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13601" y="1685351"/>
            <a:ext cx="7364799" cy="46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탈퇴하기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p14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532951"/>
            <a:ext cx="11785603" cy="314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실외, 나무, 건물이(가) 표시된 사진&#10;&#10;자동 생성된 설명">
            <a:extLst>
              <a:ext uri="{FF2B5EF4-FFF2-40B4-BE49-F238E27FC236}">
                <a16:creationId xmlns="" xmlns:a16="http://schemas.microsoft.com/office/drawing/2014/main" id="{FDF86F23-7EB5-4E3C-A8E8-E4F2988F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340" b="266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grpSp>
        <p:nvGrpSpPr>
          <p:cNvPr id="2" name="그룹 10">
            <a:extLst>
              <a:ext uri="{FF2B5EF4-FFF2-40B4-BE49-F238E27FC236}">
                <a16:creationId xmlns="" xmlns:a16="http://schemas.microsoft.com/office/drawing/2014/main" id="{184C396A-B485-4243-B4C6-A2122384DBB3}"/>
              </a:ext>
            </a:extLst>
          </p:cNvPr>
          <p:cNvGrpSpPr/>
          <p:nvPr/>
        </p:nvGrpSpPr>
        <p:grpSpPr>
          <a:xfrm>
            <a:off x="4309332" y="442920"/>
            <a:ext cx="3134959" cy="788503"/>
            <a:chOff x="266700" y="1972206"/>
            <a:chExt cx="1981200" cy="788503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9EF56445-2F1D-4A04-B7F4-8A2673590B90}"/>
                </a:ext>
              </a:extLst>
            </p:cNvPr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58B2403-963E-416C-85E0-D66E86054642}"/>
                </a:ext>
              </a:extLst>
            </p:cNvPr>
            <p:cNvSpPr txBox="1"/>
            <p:nvPr/>
          </p:nvSpPr>
          <p:spPr>
            <a:xfrm>
              <a:off x="269479" y="1994084"/>
              <a:ext cx="19756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300" dirty="0" smtClean="0">
                  <a:solidFill>
                    <a:schemeClr val="bg1"/>
                  </a:solidFill>
                </a:rPr>
                <a:t>Community</a:t>
              </a:r>
              <a:endParaRPr lang="ko-KR" altLang="en-US" sz="40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83D131F-64BB-4C4E-A4F8-EBE2DEB714A0}"/>
              </a:ext>
            </a:extLst>
          </p:cNvPr>
          <p:cNvSpPr txBox="1"/>
          <p:nvPr/>
        </p:nvSpPr>
        <p:spPr>
          <a:xfrm>
            <a:off x="2739792" y="1756762"/>
            <a:ext cx="641714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600" dirty="0" smtClean="0">
                <a:solidFill>
                  <a:schemeClr val="bg1"/>
                </a:solidFill>
              </a:rPr>
              <a:t>-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교재추천 게시판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5400" b="1" spc="600" dirty="0" smtClean="0">
                <a:solidFill>
                  <a:schemeClr val="bg1"/>
                </a:solidFill>
              </a:rPr>
              <a:t> 서적 검색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자유 게시판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err="1" smtClean="0">
                <a:solidFill>
                  <a:schemeClr val="bg1"/>
                </a:solidFill>
              </a:rPr>
              <a:t>맛집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 공유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익명 게시판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en-US" altLang="ko-KR" sz="5400" spc="600" dirty="0" err="1" smtClean="0">
                <a:solidFill>
                  <a:schemeClr val="bg1"/>
                </a:solidFill>
              </a:rPr>
              <a:t>BookMark</a:t>
            </a:r>
            <a:endParaRPr lang="ko-KR" altLang="en-US" sz="5400" spc="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1605002"/>
            <a:ext cx="546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8EF8B5A6-03EE-4CDE-8BE0-40194A6CFF99}"/>
              </a:ext>
            </a:extLst>
          </p:cNvPr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실외, 나무, 건물이(가) 표시된 사진&#10;&#10;자동 생성된 설명">
            <a:extLst>
              <a:ext uri="{FF2B5EF4-FFF2-40B4-BE49-F238E27FC236}">
                <a16:creationId xmlns="" xmlns:a16="http://schemas.microsoft.com/office/drawing/2014/main" id="{FDF86F23-7EB5-4E3C-A8E8-E4F2988F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340" b="266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grpSp>
        <p:nvGrpSpPr>
          <p:cNvPr id="2" name="그룹 10">
            <a:extLst>
              <a:ext uri="{FF2B5EF4-FFF2-40B4-BE49-F238E27FC236}">
                <a16:creationId xmlns="" xmlns:a16="http://schemas.microsoft.com/office/drawing/2014/main" id="{184C396A-B485-4243-B4C6-A2122384DBB3}"/>
              </a:ext>
            </a:extLst>
          </p:cNvPr>
          <p:cNvGrpSpPr/>
          <p:nvPr/>
        </p:nvGrpSpPr>
        <p:grpSpPr>
          <a:xfrm>
            <a:off x="5105399" y="453678"/>
            <a:ext cx="1981200" cy="788503"/>
            <a:chOff x="266700" y="1972206"/>
            <a:chExt cx="1981200" cy="788503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9EF56445-2F1D-4A04-B7F4-8A2673590B90}"/>
                </a:ext>
              </a:extLst>
            </p:cNvPr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58B2403-963E-416C-85E0-D66E86054642}"/>
                </a:ext>
              </a:extLst>
            </p:cNvPr>
            <p:cNvSpPr txBox="1"/>
            <p:nvPr/>
          </p:nvSpPr>
          <p:spPr>
            <a:xfrm>
              <a:off x="1164938" y="1994084"/>
              <a:ext cx="18473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34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83D131F-64BB-4C4E-A4F8-EBE2DEB714A0}"/>
              </a:ext>
            </a:extLst>
          </p:cNvPr>
          <p:cNvSpPr txBox="1"/>
          <p:nvPr/>
        </p:nvSpPr>
        <p:spPr>
          <a:xfrm>
            <a:off x="2977917" y="1775812"/>
            <a:ext cx="660950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5400" b="1" spc="600" dirty="0" smtClean="0">
                <a:solidFill>
                  <a:schemeClr val="bg1"/>
                </a:solidFill>
              </a:rPr>
              <a:t> 회원정보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로그인 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가입</a:t>
            </a:r>
            <a:r>
              <a:rPr lang="en-US" altLang="ko-KR" sz="5400" b="1" spc="600" dirty="0" smtClean="0">
                <a:solidFill>
                  <a:schemeClr val="bg1"/>
                </a:solidFill>
              </a:rPr>
              <a:t>/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수정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5400" b="1" spc="600" dirty="0" smtClean="0">
                <a:solidFill>
                  <a:schemeClr val="bg1"/>
                </a:solidFill>
              </a:rPr>
              <a:t> 회원탈퇴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5400" b="1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5400" b="1" spc="600" dirty="0" smtClean="0">
                <a:solidFill>
                  <a:schemeClr val="bg1"/>
                </a:solidFill>
              </a:rPr>
              <a:t>채용공고 게시판</a:t>
            </a:r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endParaRPr lang="en-US" altLang="ko-KR" sz="5400" b="1" spc="600" dirty="0" smtClean="0">
              <a:solidFill>
                <a:schemeClr val="bg1"/>
              </a:solidFill>
            </a:endParaRPr>
          </a:p>
          <a:p>
            <a:endParaRPr lang="ko-KR" altLang="en-US" sz="5400" b="1" spc="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1605002"/>
            <a:ext cx="546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8EF8B5A6-03EE-4CDE-8BE0-40194A6CFF99}"/>
              </a:ext>
            </a:extLst>
          </p:cNvPr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서적 </a:t>
            </a: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서적 검색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1335300" y="5921824"/>
            <a:ext cx="9173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네이버 서적 검색 Open API 검색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검색어를 입력하세요 칸에 검색어를 입력한다.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67468" y="1532951"/>
            <a:ext cx="11505065" cy="423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서적 검색 결과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8"/>
          <p:cNvSpPr txBox="1"/>
          <p:nvPr/>
        </p:nvSpPr>
        <p:spPr>
          <a:xfrm>
            <a:off x="1335300" y="5921824"/>
            <a:ext cx="9173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네이버 서적 검색 Open API 검색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링크 클릭시 서적 구매 홈페이지로 바로 이동 할 수 있다.</a:t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78534" y="1532950"/>
            <a:ext cx="10988500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서적 검색 이동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9"/>
          <p:cNvSpPr txBox="1"/>
          <p:nvPr/>
        </p:nvSpPr>
        <p:spPr>
          <a:xfrm>
            <a:off x="1335300" y="5921824"/>
            <a:ext cx="9173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네이버 서적 검색 Open API 검색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링크 이동시 화면</a:t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532950"/>
            <a:ext cx="11785601" cy="394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맛집</a:t>
            </a: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공유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 후 저장할 수 있다.</a:t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54334" y="1532950"/>
            <a:ext cx="11357335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등록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 후 저장화면.</a:t>
            </a: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532950"/>
            <a:ext cx="11624533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등록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3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 후 저장</a:t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483501" y="1786075"/>
            <a:ext cx="83947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303900" y="3609025"/>
            <a:ext cx="5584187" cy="179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4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맵의 좌표 or 아래  리스트 클릭시 화면 이동 / 정보 보여주기 -&gt; 수정/ 삭제 가능</a:t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83651" y="1472675"/>
            <a:ext cx="9824701" cy="42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5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수정</a:t>
            </a:r>
            <a:endParaRPr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532950"/>
            <a:ext cx="11785603" cy="40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수정</a:t>
            </a:r>
            <a:endParaRPr/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84851" y="1532950"/>
            <a:ext cx="86741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983401" y="3380801"/>
            <a:ext cx="66167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 후 삭제</a:t>
            </a:r>
            <a:endParaRPr/>
          </a:p>
        </p:txBody>
      </p:sp>
      <p:pic>
        <p:nvPicPr>
          <p:cNvPr id="368" name="Google Shape;368;p5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319834" y="1532950"/>
            <a:ext cx="7712985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다음 Map Open API 활용</a:t>
            </a:r>
            <a:endParaRPr/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지도에 위치 클릭 후 장소,내용,별점 작성후 삭제</a:t>
            </a:r>
            <a:endParaRPr/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0" y="1629375"/>
            <a:ext cx="81280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079767" y="3268851"/>
            <a:ext cx="66167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BookMark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0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Book Mark (즐겨찾기)</a:t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532951"/>
            <a:ext cx="11785599" cy="411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BookMark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1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Book Mark (즐겨찾기)</a:t>
            </a:r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58701" y="1532950"/>
            <a:ext cx="10274599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BookMark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2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Book Mark (즐겨찾기)</a:t>
            </a:r>
            <a:endParaRPr/>
          </a:p>
        </p:txBody>
      </p:sp>
      <p:pic>
        <p:nvPicPr>
          <p:cNvPr id="402" name="Google Shape;402;p6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019734" y="1532950"/>
            <a:ext cx="10518733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>
            <a:spLocks noGrp="1"/>
          </p:cNvSpPr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 sz="5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익명 게시판</a:t>
            </a:r>
            <a:endParaRPr sz="5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4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글쓴이는 익명으로 출력</a:t>
            </a:r>
            <a:endParaRPr/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0" y="1532951"/>
            <a:ext cx="11785595" cy="411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글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5"/>
          <p:cNvSpPr txBox="1"/>
          <p:nvPr/>
        </p:nvSpPr>
        <p:spPr>
          <a:xfrm>
            <a:off x="1509416" y="59218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글작성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아이디가 익명으로 작성 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6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14500" y="1532950"/>
            <a:ext cx="10362984" cy="423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WMC 메인화면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2" descr="Main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31522" y="1666276"/>
            <a:ext cx="10846285" cy="394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6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수정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03251" y="1532951"/>
            <a:ext cx="11585485" cy="444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7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삭제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삭제하기 클릭시 삭제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6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53167" y="1665525"/>
            <a:ext cx="111633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8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뷰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댓글도 뷰도 포함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6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96367" y="1593200"/>
            <a:ext cx="10043935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9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뷰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댓글 또한 익명으로 작성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6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798100"/>
            <a:ext cx="11785601" cy="276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70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054100" y="2085975"/>
            <a:ext cx="100838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1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71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수정 완료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7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49400" y="1882476"/>
            <a:ext cx="90932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72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7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903001" y="1532951"/>
            <a:ext cx="6718689" cy="444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3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3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  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댓글 삭제 완료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7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09400" y="2099426"/>
            <a:ext cx="96012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4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제목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74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검색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제목으로 검색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605250"/>
            <a:ext cx="11785604" cy="382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5"/>
          <p:cNvSpPr txBox="1">
            <a:spLocks noGrp="1"/>
          </p:cNvSpPr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5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익명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/>
              <a:t>검색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/>
              <a:t> 내용으로 검색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7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3201" y="1532950"/>
            <a:ext cx="11785599" cy="438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190505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1779</Words>
  <Application>Microsoft Office PowerPoint</Application>
  <PresentationFormat>사용자 지정</PresentationFormat>
  <Paragraphs>422</Paragraphs>
  <Slides>157</Slides>
  <Notes>136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5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Main</vt:lpstr>
      <vt:lpstr>WMC 메인화면</vt:lpstr>
      <vt:lpstr>로그인 화면</vt:lpstr>
      <vt:lpstr>Member</vt:lpstr>
      <vt:lpstr>(일반회원) 회원가입 화면</vt:lpstr>
      <vt:lpstr>(일반회원) 회원가입 화면</vt:lpstr>
      <vt:lpstr>(일반회원) 회원가입 화면</vt:lpstr>
      <vt:lpstr>(일반회원) 회원가입 화면</vt:lpstr>
      <vt:lpstr>(일반회원) 회원가입 화면</vt:lpstr>
      <vt:lpstr>(일반회원) 회원가입 화면</vt:lpstr>
      <vt:lpstr>(일반회원) 회원가입 화면</vt:lpstr>
      <vt:lpstr>(일반회원) 아이디/비밀번호 조회</vt:lpstr>
      <vt:lpstr>(일반회원) 아이디/비밀번호 조회</vt:lpstr>
      <vt:lpstr>(일반회원) 아이디/비밀번호 조회</vt:lpstr>
      <vt:lpstr>(일반회원) 아이디/비밀번호 조회</vt:lpstr>
      <vt:lpstr>(일반회원) 아이디/비밀번호 조회</vt:lpstr>
      <vt:lpstr>(일반회원) 로그인 성공 메인 화면</vt:lpstr>
      <vt:lpstr>(일반회원) 마이페이지</vt:lpstr>
      <vt:lpstr>(일반회원) 마이페이지</vt:lpstr>
      <vt:lpstr>(일반회원) 마이페이지</vt:lpstr>
      <vt:lpstr>(관리자) 메인화면</vt:lpstr>
      <vt:lpstr>(관리자) 회원 관리</vt:lpstr>
      <vt:lpstr>(관리자) 회원 관리</vt:lpstr>
      <vt:lpstr>(관리자) 회원 관리</vt:lpstr>
      <vt:lpstr>(관리자) 회원 관리</vt:lpstr>
      <vt:lpstr>Job Board</vt:lpstr>
      <vt:lpstr>채용 정보 게시판</vt:lpstr>
      <vt:lpstr>채용 정보 게시판</vt:lpstr>
      <vt:lpstr>채용 정보 게시판 (주소 X)</vt:lpstr>
      <vt:lpstr>채용 정보 게시판 (주소 O)</vt:lpstr>
      <vt:lpstr>채용 정보 게시판</vt:lpstr>
      <vt:lpstr>채용 정보 게시판</vt:lpstr>
      <vt:lpstr>채용 정보 게시판</vt:lpstr>
      <vt:lpstr>채용 정보 게시판</vt:lpstr>
      <vt:lpstr>슬라이드 42</vt:lpstr>
      <vt:lpstr>스터디</vt:lpstr>
      <vt:lpstr>스터디 모집공고 &amp; 스터디 현황 목록</vt:lpstr>
      <vt:lpstr>스터디 모집공고 &amp; 스터디 리스트 검색하기</vt:lpstr>
      <vt:lpstr>스터디 모집공고 &amp; 스터디 만들기</vt:lpstr>
      <vt:lpstr>스터디 모집공고 상세보기</vt:lpstr>
      <vt:lpstr>스터디 모집공고 수정하기</vt:lpstr>
      <vt:lpstr>스터디 모집공고 삭제하기</vt:lpstr>
      <vt:lpstr>스터디원 등급변경하기</vt:lpstr>
      <vt:lpstr>스터디원 강퇴하기</vt:lpstr>
      <vt:lpstr>댓글 목록</vt:lpstr>
      <vt:lpstr>스터디 일정</vt:lpstr>
      <vt:lpstr>스터디 일정 추가하기</vt:lpstr>
      <vt:lpstr>스터디 일정 수정하기</vt:lpstr>
      <vt:lpstr>스터디 일정 삭제하기</vt:lpstr>
      <vt:lpstr>스터디 전용 게시판 목록</vt:lpstr>
      <vt:lpstr>스터디 전용 게시판 목록 - 검색</vt:lpstr>
      <vt:lpstr>스터디 전용 게시판 작성하기</vt:lpstr>
      <vt:lpstr>스터디 전용 게시판 상세보기</vt:lpstr>
      <vt:lpstr>스터디 전용 게시판 수정하기</vt:lpstr>
      <vt:lpstr>스터디 전용 게시판 삭제하기</vt:lpstr>
      <vt:lpstr>스터디 리뷰 게시판 목록</vt:lpstr>
      <vt:lpstr>스터디 후기 게시판 작성하기</vt:lpstr>
      <vt:lpstr>스터디 후기 게시판 상세보기</vt:lpstr>
      <vt:lpstr>스터디 리뷰 게시판 수정하기</vt:lpstr>
      <vt:lpstr>스터디 후기 게시판 삭제하기</vt:lpstr>
      <vt:lpstr>스터디 탈퇴하기</vt:lpstr>
      <vt:lpstr>슬라이드 69</vt:lpstr>
      <vt:lpstr>서적 검색</vt:lpstr>
      <vt:lpstr>서적 검색</vt:lpstr>
      <vt:lpstr>서적 검색 결과</vt:lpstr>
      <vt:lpstr>서적 검색 이동</vt:lpstr>
      <vt:lpstr>맛집 공유</vt:lpstr>
      <vt:lpstr>맛집 공유</vt:lpstr>
      <vt:lpstr>맛집 등록</vt:lpstr>
      <vt:lpstr>맛집 등록</vt:lpstr>
      <vt:lpstr>맛집 보기</vt:lpstr>
      <vt:lpstr>맛집 공유 수정</vt:lpstr>
      <vt:lpstr>맛집 수정</vt:lpstr>
      <vt:lpstr>맛집 공유 삭제</vt:lpstr>
      <vt:lpstr>맛집 공유 삭제</vt:lpstr>
      <vt:lpstr>BookMark</vt:lpstr>
      <vt:lpstr>BookMark</vt:lpstr>
      <vt:lpstr>BookMark</vt:lpstr>
      <vt:lpstr>BookMark</vt:lpstr>
      <vt:lpstr>익명 게시판</vt:lpstr>
      <vt:lpstr>익명 게시판</vt:lpstr>
      <vt:lpstr>익명 게시판 글 작성</vt:lpstr>
      <vt:lpstr>익명 게시판 수정</vt:lpstr>
      <vt:lpstr>익명 게시판 삭제</vt:lpstr>
      <vt:lpstr>익명 게시판 뷰</vt:lpstr>
      <vt:lpstr>익명 게시판 댓글 뷰</vt:lpstr>
      <vt:lpstr>익명 게시판 댓글 수정</vt:lpstr>
      <vt:lpstr>익명 게시판 댓글 수정</vt:lpstr>
      <vt:lpstr>익명 게시판 댓글 삭제</vt:lpstr>
      <vt:lpstr>익명 게시판 댓글 삭제</vt:lpstr>
      <vt:lpstr>익명 게시판 제목 검색</vt:lpstr>
      <vt:lpstr>익명 게시판 검색</vt:lpstr>
      <vt:lpstr>익명 게시판 뷰</vt:lpstr>
      <vt:lpstr>자유 게시판</vt:lpstr>
      <vt:lpstr>자유 게시판</vt:lpstr>
      <vt:lpstr>자유 게시판 글쓰기</vt:lpstr>
      <vt:lpstr>자유 게시판 수정</vt:lpstr>
      <vt:lpstr>자유 게시판 삭제</vt:lpstr>
      <vt:lpstr>자유 게시판 뷰 화면</vt:lpstr>
      <vt:lpstr>자유 게시판 댓글 뷰</vt:lpstr>
      <vt:lpstr>자유 게시판 댓글 수정</vt:lpstr>
      <vt:lpstr>자유 게시판 댓글 수정 완료</vt:lpstr>
      <vt:lpstr>자유 게시판 댓글 삭제</vt:lpstr>
      <vt:lpstr>자유 게시판 댓글 삭제 완료</vt:lpstr>
      <vt:lpstr>자유 게시판 검색</vt:lpstr>
      <vt:lpstr>자유 게시판 검색</vt:lpstr>
      <vt:lpstr>자유 게시판 검색</vt:lpstr>
      <vt:lpstr>교재 추천 게시판</vt:lpstr>
      <vt:lpstr>교재 추천 게시판</vt:lpstr>
      <vt:lpstr>교재 추천 게시판</vt:lpstr>
      <vt:lpstr>교재 추천 게시판 글 작성</vt:lpstr>
      <vt:lpstr>교재 추천 게시판 수정</vt:lpstr>
      <vt:lpstr>교재 추천 게시판 삭제</vt:lpstr>
      <vt:lpstr>교재 추천 게시판 뷰</vt:lpstr>
      <vt:lpstr>교재 추천 게시판 댓글 뷰</vt:lpstr>
      <vt:lpstr>교재 추천 게시판 댓글 수정</vt:lpstr>
      <vt:lpstr>교재 추천 게시판 댓글 수정완료</vt:lpstr>
      <vt:lpstr>교재 추천 게시판 댓글 삭제</vt:lpstr>
      <vt:lpstr>교재 추천 게시판 댓글 삭제 완료</vt:lpstr>
      <vt:lpstr>교재 추천 게시판 검색</vt:lpstr>
      <vt:lpstr>교재 추천 게시판 검색</vt:lpstr>
      <vt:lpstr>교재 추천 게시판 검색</vt:lpstr>
      <vt:lpstr>슬라이드 130</vt:lpstr>
      <vt:lpstr>알고리즘  게시판</vt:lpstr>
      <vt:lpstr>알고리즘 문제 리스트</vt:lpstr>
      <vt:lpstr>알고리즘 문제 보기</vt:lpstr>
      <vt:lpstr>(일반회원) 회원가입 화면</vt:lpstr>
      <vt:lpstr>알고리즘 풀이 게시판</vt:lpstr>
      <vt:lpstr>알고리즘 채점 게시판</vt:lpstr>
      <vt:lpstr>알고리즘 랭킹 게시판</vt:lpstr>
      <vt:lpstr>알고리즘 대결 게시판</vt:lpstr>
      <vt:lpstr>알고리즘 동영상 게시판</vt:lpstr>
      <vt:lpstr>슬라이드 140</vt:lpstr>
      <vt:lpstr>프로젝트 관리</vt:lpstr>
      <vt:lpstr>프로젝트 목록/ 탈퇴모달</vt:lpstr>
      <vt:lpstr>프로젝트 추가</vt:lpstr>
      <vt:lpstr>프로젝트 수정</vt:lpstr>
      <vt:lpstr>프로젝트 상세</vt:lpstr>
      <vt:lpstr>팀원 프로젝트 상세</vt:lpstr>
      <vt:lpstr>업무 추가/ 수정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User</cp:lastModifiedBy>
  <cp:revision>138</cp:revision>
  <dcterms:created xsi:type="dcterms:W3CDTF">2019-05-05T04:26:09Z</dcterms:created>
  <dcterms:modified xsi:type="dcterms:W3CDTF">2019-07-19T08:03:39Z</dcterms:modified>
</cp:coreProperties>
</file>